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C_88ABC98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3" r:id="rId2"/>
    <p:sldId id="262" r:id="rId3"/>
    <p:sldId id="300" r:id="rId4"/>
    <p:sldId id="268" r:id="rId5"/>
    <p:sldId id="306" r:id="rId6"/>
    <p:sldId id="267" r:id="rId7"/>
    <p:sldId id="291" r:id="rId8"/>
    <p:sldId id="312" r:id="rId9"/>
    <p:sldId id="290" r:id="rId10"/>
    <p:sldId id="313" r:id="rId11"/>
    <p:sldId id="279" r:id="rId12"/>
    <p:sldId id="292" r:id="rId13"/>
    <p:sldId id="293" r:id="rId14"/>
    <p:sldId id="294" r:id="rId15"/>
    <p:sldId id="296" r:id="rId16"/>
    <p:sldId id="295" r:id="rId17"/>
    <p:sldId id="298" r:id="rId18"/>
    <p:sldId id="297" r:id="rId19"/>
    <p:sldId id="299" r:id="rId20"/>
    <p:sldId id="314" r:id="rId21"/>
    <p:sldId id="270" r:id="rId22"/>
    <p:sldId id="305" r:id="rId23"/>
    <p:sldId id="311" r:id="rId24"/>
    <p:sldId id="289" r:id="rId25"/>
    <p:sldId id="316" r:id="rId26"/>
    <p:sldId id="31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0" userDrawn="1">
          <p15:clr>
            <a:srgbClr val="A4A3A4"/>
          </p15:clr>
        </p15:guide>
        <p15:guide id="2" pos="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489063-F7FA-D91A-ABE5-90D2A8BCB1B1}" name="Gupta, Aditya" initials="GA" userId="S::gupta713@purdue.edu::ab9a73b9-cd1c-4f86-bff2-cc0617f7bdf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70AA"/>
    <a:srgbClr val="A6A6A6"/>
    <a:srgbClr val="F2F2F2"/>
    <a:srgbClr val="FFE07D"/>
    <a:srgbClr val="C5E0B4"/>
    <a:srgbClr val="DFDCD4"/>
    <a:srgbClr val="44546A"/>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0A244-53AE-4E13-8287-EBB03D8697F5}" v="60" dt="2021-12-07T06:47:40.626"/>
    <p1510:client id="{10027440-D703-EE49-BEDC-38199D3C4A51}" v="505" dt="2021-12-07T01:01:16.804"/>
    <p1510:client id="{4911AF24-1793-4A6A-8BB7-7894E9C6A139}" v="1163" dt="2021-12-07T06:57:11.727"/>
    <p1510:client id="{BB8856B6-DFCB-4BC5-B613-C5211277C964}" v="5821" dt="2021-12-07T00:26:58.605"/>
    <p1510:client id="{D15325C6-969A-4363-B942-5150873A6054}" v="288" dt="2021-12-07T01:27:48.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9"/>
  </p:normalViewPr>
  <p:slideViewPr>
    <p:cSldViewPr snapToGrid="0">
      <p:cViewPr varScale="1">
        <p:scale>
          <a:sx n="103" d="100"/>
          <a:sy n="103" d="100"/>
        </p:scale>
        <p:origin x="896" y="176"/>
      </p:cViewPr>
      <p:guideLst>
        <p:guide orient="horz" pos="600"/>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704515268197077E-2"/>
          <c:y val="3.8584178829521178E-2"/>
          <c:w val="0.96129548473180293"/>
          <c:h val="0.9228316423409576"/>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0%</c:formatCode>
                <c:ptCount val="3"/>
                <c:pt idx="0">
                  <c:v>0.36</c:v>
                </c:pt>
                <c:pt idx="1">
                  <c:v>0.32</c:v>
                </c:pt>
                <c:pt idx="2">
                  <c:v>0.14000000000000001</c:v>
                </c:pt>
              </c:numCache>
            </c:numRef>
          </c:val>
          <c:extLst>
            <c:ext xmlns:c16="http://schemas.microsoft.com/office/drawing/2014/chart" uri="{C3380CC4-5D6E-409C-BE32-E72D297353CC}">
              <c16:uniqueId val="{00000000-FE80-4B1B-8B8A-9C0CC874E1D9}"/>
            </c:ext>
          </c:extLst>
        </c:ser>
        <c:dLbls>
          <c:dLblPos val="outEnd"/>
          <c:showLegendKey val="0"/>
          <c:showVal val="1"/>
          <c:showCatName val="0"/>
          <c:showSerName val="0"/>
          <c:showPercent val="0"/>
          <c:showBubbleSize val="0"/>
        </c:dLbls>
        <c:gapWidth val="182"/>
        <c:axId val="1242157919"/>
        <c:axId val="1242162495"/>
      </c:barChart>
      <c:catAx>
        <c:axId val="1242157919"/>
        <c:scaling>
          <c:orientation val="maxMin"/>
        </c:scaling>
        <c:delete val="1"/>
        <c:axPos val="l"/>
        <c:numFmt formatCode="General" sourceLinked="1"/>
        <c:majorTickMark val="out"/>
        <c:minorTickMark val="none"/>
        <c:tickLblPos val="nextTo"/>
        <c:crossAx val="1242162495"/>
        <c:crosses val="autoZero"/>
        <c:auto val="1"/>
        <c:lblAlgn val="ctr"/>
        <c:lblOffset val="100"/>
        <c:noMultiLvlLbl val="0"/>
      </c:catAx>
      <c:valAx>
        <c:axId val="1242162495"/>
        <c:scaling>
          <c:orientation val="minMax"/>
          <c:max val="1"/>
        </c:scaling>
        <c:delete val="1"/>
        <c:axPos val="t"/>
        <c:numFmt formatCode="0%" sourceLinked="1"/>
        <c:majorTickMark val="out"/>
        <c:minorTickMark val="none"/>
        <c:tickLblPos val="nextTo"/>
        <c:crossAx val="1242157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6842-4236-9B5E-C6A38BBC95CB}"/>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6842-4236-9B5E-C6A38BBC95CB}"/>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0%</c:formatCode>
                <c:ptCount val="2"/>
                <c:pt idx="0">
                  <c:v>0.9</c:v>
                </c:pt>
                <c:pt idx="1">
                  <c:v>0.84</c:v>
                </c:pt>
              </c:numCache>
            </c:numRef>
          </c:val>
          <c:extLst>
            <c:ext xmlns:c16="http://schemas.microsoft.com/office/drawing/2014/chart" uri="{C3380CC4-5D6E-409C-BE32-E72D297353CC}">
              <c16:uniqueId val="{00000004-6842-4236-9B5E-C6A38BBC95CB}"/>
            </c:ext>
          </c:extLst>
        </c:ser>
        <c:dLbls>
          <c:dLblPos val="outEnd"/>
          <c:showLegendKey val="0"/>
          <c:showVal val="1"/>
          <c:showCatName val="0"/>
          <c:showSerName val="0"/>
          <c:showPercent val="0"/>
          <c:showBubbleSize val="0"/>
        </c:dLbls>
        <c:gapWidth val="82"/>
        <c:axId val="1630463583"/>
        <c:axId val="1630465663"/>
      </c:barChart>
      <c:catAx>
        <c:axId val="1630463583"/>
        <c:scaling>
          <c:orientation val="maxMin"/>
        </c:scaling>
        <c:delete val="1"/>
        <c:axPos val="l"/>
        <c:numFmt formatCode="General" sourceLinked="1"/>
        <c:majorTickMark val="out"/>
        <c:minorTickMark val="none"/>
        <c:tickLblPos val="nextTo"/>
        <c:crossAx val="1630465663"/>
        <c:crosses val="autoZero"/>
        <c:auto val="1"/>
        <c:lblAlgn val="ctr"/>
        <c:lblOffset val="100"/>
        <c:noMultiLvlLbl val="0"/>
      </c:catAx>
      <c:valAx>
        <c:axId val="1630465663"/>
        <c:scaling>
          <c:orientation val="minMax"/>
          <c:min val="0.5"/>
        </c:scaling>
        <c:delete val="1"/>
        <c:axPos val="t"/>
        <c:numFmt formatCode="0%" sourceLinked="1"/>
        <c:majorTickMark val="out"/>
        <c:minorTickMark val="none"/>
        <c:tickLblPos val="nextTo"/>
        <c:crossAx val="1630463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610677295044502E-2"/>
          <c:y val="6.6432958026630656E-2"/>
          <c:w val="0.9062665460412489"/>
          <c:h val="0.62389625233782753"/>
        </c:manualLayout>
      </c:layout>
      <c:doughnutChart>
        <c:varyColors val="1"/>
        <c:ser>
          <c:idx val="0"/>
          <c:order val="0"/>
          <c:tx>
            <c:strRef>
              <c:f>Sheet1!$B$1</c:f>
              <c:strCache>
                <c:ptCount val="1"/>
                <c:pt idx="0">
                  <c:v>Sales</c:v>
                </c:pt>
              </c:strCache>
            </c:strRef>
          </c:tx>
          <c:dPt>
            <c:idx val="0"/>
            <c:bubble3D val="0"/>
            <c:spPr>
              <a:solidFill>
                <a:srgbClr val="002060"/>
              </a:solidFill>
              <a:ln w="19050">
                <a:noFill/>
              </a:ln>
              <a:effectLst/>
            </c:spPr>
            <c:extLst>
              <c:ext xmlns:c16="http://schemas.microsoft.com/office/drawing/2014/chart" uri="{C3380CC4-5D6E-409C-BE32-E72D297353CC}">
                <c16:uniqueId val="{00000002-6D96-4675-9E15-CEE7AE118E44}"/>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6D96-4675-9E15-CEE7AE118E4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California</c:v>
                </c:pt>
                <c:pt idx="1">
                  <c:v>Other Locations</c:v>
                </c:pt>
              </c:strCache>
            </c:strRef>
          </c:cat>
          <c:val>
            <c:numRef>
              <c:f>Sheet1!$B$2:$B$3</c:f>
              <c:numCache>
                <c:formatCode>0%</c:formatCode>
                <c:ptCount val="2"/>
                <c:pt idx="0">
                  <c:v>0.36</c:v>
                </c:pt>
                <c:pt idx="1">
                  <c:v>0.64</c:v>
                </c:pt>
              </c:numCache>
            </c:numRef>
          </c:val>
          <c:extLst>
            <c:ext xmlns:c16="http://schemas.microsoft.com/office/drawing/2014/chart" uri="{C3380CC4-5D6E-409C-BE32-E72D297353CC}">
              <c16:uniqueId val="{00000000-6D96-4675-9E15-CEE7AE118E44}"/>
            </c:ext>
          </c:extLst>
        </c:ser>
        <c:dLbls>
          <c:showLegendKey val="0"/>
          <c:showVal val="1"/>
          <c:showCatName val="0"/>
          <c:showSerName val="0"/>
          <c:showPercent val="0"/>
          <c:showBubbleSize val="0"/>
          <c:showLeaderLines val="1"/>
        </c:dLbls>
        <c:firstSliceAng val="0"/>
        <c:holeSize val="55"/>
      </c:doughnutChart>
      <c:spPr>
        <a:noFill/>
        <a:ln>
          <a:noFill/>
        </a:ln>
        <a:effectLst/>
      </c:spPr>
    </c:plotArea>
    <c:legend>
      <c:legendPos val="r"/>
      <c:layout>
        <c:manualLayout>
          <c:xMode val="edge"/>
          <c:yMode val="edge"/>
          <c:x val="0.22458979714640284"/>
          <c:y val="0.75642442200555671"/>
          <c:w val="0.58976414117620901"/>
          <c:h val="0.2023212595271961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70069247073186"/>
          <c:y val="1.2088793616926595E-2"/>
          <c:w val="0.47188087074051244"/>
          <c:h val="0.96244049898161432"/>
        </c:manualLayout>
      </c:layout>
      <c:barChart>
        <c:barDir val="col"/>
        <c:grouping val="percentStacked"/>
        <c:varyColors val="0"/>
        <c:ser>
          <c:idx val="0"/>
          <c:order val="0"/>
          <c:tx>
            <c:strRef>
              <c:f>Sheet1!$B$1</c:f>
              <c:strCache>
                <c:ptCount val="1"/>
                <c:pt idx="0">
                  <c:v>Family</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0.32</c:v>
                </c:pt>
              </c:numCache>
            </c:numRef>
          </c:val>
          <c:extLst>
            <c:ext xmlns:c16="http://schemas.microsoft.com/office/drawing/2014/chart" uri="{C3380CC4-5D6E-409C-BE32-E72D297353CC}">
              <c16:uniqueId val="{00000000-757B-431B-B65F-D00D01B51FEF}"/>
            </c:ext>
          </c:extLst>
        </c:ser>
        <c:ser>
          <c:idx val="1"/>
          <c:order val="1"/>
          <c:tx>
            <c:strRef>
              <c:f>Sheet1!$C$1</c:f>
              <c:strCache>
                <c:ptCount val="1"/>
                <c:pt idx="0">
                  <c:v>Couples</c:v>
                </c:pt>
              </c:strCache>
            </c:strRef>
          </c:tx>
          <c:spPr>
            <a:solidFill>
              <a:schemeClr val="accent5">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0.31</c:v>
                </c:pt>
              </c:numCache>
            </c:numRef>
          </c:val>
          <c:extLst>
            <c:ext xmlns:c16="http://schemas.microsoft.com/office/drawing/2014/chart" uri="{C3380CC4-5D6E-409C-BE32-E72D297353CC}">
              <c16:uniqueId val="{00000001-757B-431B-B65F-D00D01B51FEF}"/>
            </c:ext>
          </c:extLst>
        </c:ser>
        <c:ser>
          <c:idx val="2"/>
          <c:order val="2"/>
          <c:tx>
            <c:strRef>
              <c:f>Sheet1!$D$1</c:f>
              <c:strCache>
                <c:ptCount val="1"/>
                <c:pt idx="0">
                  <c:v>Business</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0.09</c:v>
                </c:pt>
              </c:numCache>
            </c:numRef>
          </c:val>
          <c:extLst>
            <c:ext xmlns:c16="http://schemas.microsoft.com/office/drawing/2014/chart" uri="{C3380CC4-5D6E-409C-BE32-E72D297353CC}">
              <c16:uniqueId val="{00000002-757B-431B-B65F-D00D01B51FEF}"/>
            </c:ext>
          </c:extLst>
        </c:ser>
        <c:ser>
          <c:idx val="3"/>
          <c:order val="3"/>
          <c:tx>
            <c:strRef>
              <c:f>Sheet1!$E$1</c:f>
              <c:strCache>
                <c:ptCount val="1"/>
                <c:pt idx="0">
                  <c:v>Friends</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0%</c:formatCode>
                <c:ptCount val="1"/>
                <c:pt idx="0">
                  <c:v>0.08</c:v>
                </c:pt>
              </c:numCache>
            </c:numRef>
          </c:val>
          <c:extLst>
            <c:ext xmlns:c16="http://schemas.microsoft.com/office/drawing/2014/chart" uri="{C3380CC4-5D6E-409C-BE32-E72D297353CC}">
              <c16:uniqueId val="{00000004-757B-431B-B65F-D00D01B51FEF}"/>
            </c:ext>
          </c:extLst>
        </c:ser>
        <c:ser>
          <c:idx val="4"/>
          <c:order val="4"/>
          <c:tx>
            <c:strRef>
              <c:f>Sheet1!$F$1</c:f>
              <c:strCache>
                <c:ptCount val="1"/>
                <c:pt idx="0">
                  <c:v>Solo</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0%</c:formatCode>
                <c:ptCount val="1"/>
                <c:pt idx="0">
                  <c:v>0.03</c:v>
                </c:pt>
              </c:numCache>
            </c:numRef>
          </c:val>
          <c:extLst>
            <c:ext xmlns:c16="http://schemas.microsoft.com/office/drawing/2014/chart" uri="{C3380CC4-5D6E-409C-BE32-E72D297353CC}">
              <c16:uniqueId val="{00000005-757B-431B-B65F-D00D01B51FEF}"/>
            </c:ext>
          </c:extLst>
        </c:ser>
        <c:ser>
          <c:idx val="5"/>
          <c:order val="5"/>
          <c:tx>
            <c:strRef>
              <c:f>Sheet1!$G$1</c:f>
              <c:strCache>
                <c:ptCount val="1"/>
                <c:pt idx="0">
                  <c:v>Others</c:v>
                </c:pt>
              </c:strCache>
            </c:strRef>
          </c:tx>
          <c:spPr>
            <a:solidFill>
              <a:srgbClr val="A6A6A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Sheet1!$G$2</c:f>
              <c:numCache>
                <c:formatCode>0%</c:formatCode>
                <c:ptCount val="1"/>
                <c:pt idx="0">
                  <c:v>0.15</c:v>
                </c:pt>
              </c:numCache>
            </c:numRef>
          </c:val>
          <c:extLst>
            <c:ext xmlns:c16="http://schemas.microsoft.com/office/drawing/2014/chart" uri="{C3380CC4-5D6E-409C-BE32-E72D297353CC}">
              <c16:uniqueId val="{00000006-757B-431B-B65F-D00D01B51FEF}"/>
            </c:ext>
          </c:extLst>
        </c:ser>
        <c:dLbls>
          <c:dLblPos val="ctr"/>
          <c:showLegendKey val="0"/>
          <c:showVal val="1"/>
          <c:showCatName val="0"/>
          <c:showSerName val="0"/>
          <c:showPercent val="0"/>
          <c:showBubbleSize val="0"/>
        </c:dLbls>
        <c:gapWidth val="150"/>
        <c:overlap val="100"/>
        <c:axId val="1526738911"/>
        <c:axId val="1526738079"/>
      </c:barChart>
      <c:catAx>
        <c:axId val="1526738911"/>
        <c:scaling>
          <c:orientation val="minMax"/>
        </c:scaling>
        <c:delete val="1"/>
        <c:axPos val="b"/>
        <c:numFmt formatCode="General" sourceLinked="1"/>
        <c:majorTickMark val="none"/>
        <c:minorTickMark val="none"/>
        <c:tickLblPos val="nextTo"/>
        <c:crossAx val="1526738079"/>
        <c:crosses val="autoZero"/>
        <c:auto val="1"/>
        <c:lblAlgn val="ctr"/>
        <c:lblOffset val="100"/>
        <c:noMultiLvlLbl val="0"/>
      </c:catAx>
      <c:valAx>
        <c:axId val="1526738079"/>
        <c:scaling>
          <c:orientation val="minMax"/>
        </c:scaling>
        <c:delete val="1"/>
        <c:axPos val="l"/>
        <c:numFmt formatCode="0%" sourceLinked="1"/>
        <c:majorTickMark val="none"/>
        <c:minorTickMark val="none"/>
        <c:tickLblPos val="nextTo"/>
        <c:crossAx val="1526738911"/>
        <c:crosses val="autoZero"/>
        <c:crossBetween val="between"/>
      </c:valAx>
      <c:spPr>
        <a:noFill/>
        <a:ln>
          <a:noFill/>
        </a:ln>
        <a:effectLst/>
      </c:spPr>
    </c:plotArea>
    <c:legend>
      <c:legendPos val="r"/>
      <c:layout>
        <c:manualLayout>
          <c:xMode val="edge"/>
          <c:yMode val="edge"/>
          <c:x val="0.60878543289457299"/>
          <c:y val="0.14824073547458866"/>
          <c:w val="0.21256141674125467"/>
          <c:h val="0.658185315018969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5-34DE-40CD-BD8D-4BA8008329D7}"/>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4-34DE-40CD-BD8D-4BA8008329D7}"/>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General</c:formatCode>
                <c:ptCount val="2"/>
                <c:pt idx="0">
                  <c:v>838</c:v>
                </c:pt>
                <c:pt idx="1">
                  <c:v>1952</c:v>
                </c:pt>
              </c:numCache>
            </c:numRef>
          </c:val>
          <c:extLst>
            <c:ext xmlns:c16="http://schemas.microsoft.com/office/drawing/2014/chart" uri="{C3380CC4-5D6E-409C-BE32-E72D297353CC}">
              <c16:uniqueId val="{00000000-34DE-40CD-BD8D-4BA8008329D7}"/>
            </c:ext>
          </c:extLst>
        </c:ser>
        <c:dLbls>
          <c:dLblPos val="outEnd"/>
          <c:showLegendKey val="0"/>
          <c:showVal val="1"/>
          <c:showCatName val="0"/>
          <c:showSerName val="0"/>
          <c:showPercent val="0"/>
          <c:showBubbleSize val="0"/>
        </c:dLbls>
        <c:gapWidth val="82"/>
        <c:axId val="1630463583"/>
        <c:axId val="1630465663"/>
      </c:barChart>
      <c:catAx>
        <c:axId val="1630463583"/>
        <c:scaling>
          <c:orientation val="maxMin"/>
        </c:scaling>
        <c:delete val="1"/>
        <c:axPos val="l"/>
        <c:numFmt formatCode="General" sourceLinked="1"/>
        <c:majorTickMark val="out"/>
        <c:minorTickMark val="none"/>
        <c:tickLblPos val="nextTo"/>
        <c:crossAx val="1630465663"/>
        <c:crosses val="autoZero"/>
        <c:auto val="1"/>
        <c:lblAlgn val="ctr"/>
        <c:lblOffset val="100"/>
        <c:noMultiLvlLbl val="0"/>
      </c:catAx>
      <c:valAx>
        <c:axId val="1630465663"/>
        <c:scaling>
          <c:orientation val="minMax"/>
        </c:scaling>
        <c:delete val="1"/>
        <c:axPos val="t"/>
        <c:numFmt formatCode="General" sourceLinked="1"/>
        <c:majorTickMark val="out"/>
        <c:minorTickMark val="none"/>
        <c:tickLblPos val="nextTo"/>
        <c:crossAx val="1630463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0528-4034-BA85-3AACAE6245E4}"/>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0528-4034-BA85-3AACAE6245E4}"/>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0%</c:formatCode>
                <c:ptCount val="2"/>
                <c:pt idx="0">
                  <c:v>0.93</c:v>
                </c:pt>
                <c:pt idx="1">
                  <c:v>0.87</c:v>
                </c:pt>
              </c:numCache>
            </c:numRef>
          </c:val>
          <c:extLst>
            <c:ext xmlns:c16="http://schemas.microsoft.com/office/drawing/2014/chart" uri="{C3380CC4-5D6E-409C-BE32-E72D297353CC}">
              <c16:uniqueId val="{00000004-0528-4034-BA85-3AACAE6245E4}"/>
            </c:ext>
          </c:extLst>
        </c:ser>
        <c:dLbls>
          <c:dLblPos val="outEnd"/>
          <c:showLegendKey val="0"/>
          <c:showVal val="1"/>
          <c:showCatName val="0"/>
          <c:showSerName val="0"/>
          <c:showPercent val="0"/>
          <c:showBubbleSize val="0"/>
        </c:dLbls>
        <c:gapWidth val="82"/>
        <c:axId val="1630463583"/>
        <c:axId val="1630465663"/>
      </c:barChart>
      <c:catAx>
        <c:axId val="1630463583"/>
        <c:scaling>
          <c:orientation val="maxMin"/>
        </c:scaling>
        <c:delete val="1"/>
        <c:axPos val="l"/>
        <c:numFmt formatCode="General" sourceLinked="1"/>
        <c:majorTickMark val="out"/>
        <c:minorTickMark val="none"/>
        <c:tickLblPos val="nextTo"/>
        <c:crossAx val="1630465663"/>
        <c:crosses val="autoZero"/>
        <c:auto val="1"/>
        <c:lblAlgn val="ctr"/>
        <c:lblOffset val="100"/>
        <c:noMultiLvlLbl val="0"/>
      </c:catAx>
      <c:valAx>
        <c:axId val="1630465663"/>
        <c:scaling>
          <c:orientation val="minMax"/>
          <c:min val="0.5"/>
        </c:scaling>
        <c:delete val="1"/>
        <c:axPos val="t"/>
        <c:numFmt formatCode="0%" sourceLinked="1"/>
        <c:majorTickMark val="out"/>
        <c:minorTickMark val="none"/>
        <c:tickLblPos val="nextTo"/>
        <c:crossAx val="1630463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3EC0-4D33-B3E2-5A2FF7F2716E}"/>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3EC0-4D33-B3E2-5A2FF7F2716E}"/>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General</c:formatCode>
                <c:ptCount val="2"/>
                <c:pt idx="0">
                  <c:v>1148</c:v>
                </c:pt>
                <c:pt idx="1">
                  <c:v>1910</c:v>
                </c:pt>
              </c:numCache>
            </c:numRef>
          </c:val>
          <c:extLst>
            <c:ext xmlns:c16="http://schemas.microsoft.com/office/drawing/2014/chart" uri="{C3380CC4-5D6E-409C-BE32-E72D297353CC}">
              <c16:uniqueId val="{00000004-3EC0-4D33-B3E2-5A2FF7F2716E}"/>
            </c:ext>
          </c:extLst>
        </c:ser>
        <c:dLbls>
          <c:dLblPos val="outEnd"/>
          <c:showLegendKey val="0"/>
          <c:showVal val="1"/>
          <c:showCatName val="0"/>
          <c:showSerName val="0"/>
          <c:showPercent val="0"/>
          <c:showBubbleSize val="0"/>
        </c:dLbls>
        <c:gapWidth val="82"/>
        <c:axId val="1630463583"/>
        <c:axId val="1630465663"/>
      </c:barChart>
      <c:catAx>
        <c:axId val="1630463583"/>
        <c:scaling>
          <c:orientation val="maxMin"/>
        </c:scaling>
        <c:delete val="1"/>
        <c:axPos val="l"/>
        <c:numFmt formatCode="General" sourceLinked="1"/>
        <c:majorTickMark val="out"/>
        <c:minorTickMark val="none"/>
        <c:tickLblPos val="nextTo"/>
        <c:crossAx val="1630465663"/>
        <c:crosses val="autoZero"/>
        <c:auto val="1"/>
        <c:lblAlgn val="ctr"/>
        <c:lblOffset val="100"/>
        <c:noMultiLvlLbl val="0"/>
      </c:catAx>
      <c:valAx>
        <c:axId val="1630465663"/>
        <c:scaling>
          <c:orientation val="minMax"/>
        </c:scaling>
        <c:delete val="1"/>
        <c:axPos val="t"/>
        <c:numFmt formatCode="General" sourceLinked="1"/>
        <c:majorTickMark val="out"/>
        <c:minorTickMark val="none"/>
        <c:tickLblPos val="nextTo"/>
        <c:crossAx val="1630463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46F5-4798-9C61-AFE7F88AC9EA}"/>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46F5-4798-9C61-AFE7F88AC9EA}"/>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General</c:formatCode>
                <c:ptCount val="2"/>
                <c:pt idx="0">
                  <c:v>1260</c:v>
                </c:pt>
                <c:pt idx="1">
                  <c:v>1303</c:v>
                </c:pt>
              </c:numCache>
            </c:numRef>
          </c:val>
          <c:extLst>
            <c:ext xmlns:c16="http://schemas.microsoft.com/office/drawing/2014/chart" uri="{C3380CC4-5D6E-409C-BE32-E72D297353CC}">
              <c16:uniqueId val="{00000004-46F5-4798-9C61-AFE7F88AC9EA}"/>
            </c:ext>
          </c:extLst>
        </c:ser>
        <c:dLbls>
          <c:dLblPos val="outEnd"/>
          <c:showLegendKey val="0"/>
          <c:showVal val="1"/>
          <c:showCatName val="0"/>
          <c:showSerName val="0"/>
          <c:showPercent val="0"/>
          <c:showBubbleSize val="0"/>
        </c:dLbls>
        <c:gapWidth val="82"/>
        <c:axId val="1630463583"/>
        <c:axId val="1630465663"/>
      </c:barChart>
      <c:catAx>
        <c:axId val="1630463583"/>
        <c:scaling>
          <c:orientation val="maxMin"/>
        </c:scaling>
        <c:delete val="1"/>
        <c:axPos val="l"/>
        <c:numFmt formatCode="General" sourceLinked="1"/>
        <c:majorTickMark val="out"/>
        <c:minorTickMark val="none"/>
        <c:tickLblPos val="nextTo"/>
        <c:crossAx val="1630465663"/>
        <c:crosses val="autoZero"/>
        <c:auto val="1"/>
        <c:lblAlgn val="ctr"/>
        <c:lblOffset val="100"/>
        <c:noMultiLvlLbl val="0"/>
      </c:catAx>
      <c:valAx>
        <c:axId val="1630465663"/>
        <c:scaling>
          <c:orientation val="minMax"/>
          <c:max val="2500"/>
          <c:min val="0"/>
        </c:scaling>
        <c:delete val="1"/>
        <c:axPos val="t"/>
        <c:numFmt formatCode="General" sourceLinked="1"/>
        <c:majorTickMark val="out"/>
        <c:minorTickMark val="none"/>
        <c:tickLblPos val="nextTo"/>
        <c:crossAx val="1630463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090D-4488-BFBC-CBE22508B771}"/>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090D-4488-BFBC-CBE22508B771}"/>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General</c:formatCode>
                <c:ptCount val="2"/>
                <c:pt idx="0">
                  <c:v>1144</c:v>
                </c:pt>
                <c:pt idx="1">
                  <c:v>1417</c:v>
                </c:pt>
              </c:numCache>
            </c:numRef>
          </c:val>
          <c:extLst>
            <c:ext xmlns:c16="http://schemas.microsoft.com/office/drawing/2014/chart" uri="{C3380CC4-5D6E-409C-BE32-E72D297353CC}">
              <c16:uniqueId val="{00000004-090D-4488-BFBC-CBE22508B771}"/>
            </c:ext>
          </c:extLst>
        </c:ser>
        <c:dLbls>
          <c:dLblPos val="outEnd"/>
          <c:showLegendKey val="0"/>
          <c:showVal val="1"/>
          <c:showCatName val="0"/>
          <c:showSerName val="0"/>
          <c:showPercent val="0"/>
          <c:showBubbleSize val="0"/>
        </c:dLbls>
        <c:gapWidth val="82"/>
        <c:axId val="1630463583"/>
        <c:axId val="1630465663"/>
      </c:barChart>
      <c:catAx>
        <c:axId val="1630463583"/>
        <c:scaling>
          <c:orientation val="maxMin"/>
        </c:scaling>
        <c:delete val="1"/>
        <c:axPos val="l"/>
        <c:numFmt formatCode="General" sourceLinked="1"/>
        <c:majorTickMark val="out"/>
        <c:minorTickMark val="none"/>
        <c:tickLblPos val="nextTo"/>
        <c:crossAx val="1630465663"/>
        <c:crosses val="autoZero"/>
        <c:auto val="1"/>
        <c:lblAlgn val="ctr"/>
        <c:lblOffset val="100"/>
        <c:noMultiLvlLbl val="0"/>
      </c:catAx>
      <c:valAx>
        <c:axId val="1630465663"/>
        <c:scaling>
          <c:orientation val="minMax"/>
          <c:max val="2500"/>
        </c:scaling>
        <c:delete val="1"/>
        <c:axPos val="t"/>
        <c:numFmt formatCode="General" sourceLinked="1"/>
        <c:majorTickMark val="out"/>
        <c:minorTickMark val="none"/>
        <c:tickLblPos val="nextTo"/>
        <c:crossAx val="1630463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6">
                <a:lumMod val="60000"/>
                <a:lumOff val="40000"/>
              </a:schemeClr>
            </a:solidFill>
            <a:ln>
              <a:noFill/>
            </a:ln>
            <a:effectLst/>
          </c:spPr>
          <c:invertIfNegative val="0"/>
          <c:dPt>
            <c:idx val="0"/>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1-0DD7-456A-88F3-3C1A47F73BD3}"/>
              </c:ext>
            </c:extLst>
          </c:dPt>
          <c:dPt>
            <c:idx val="1"/>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3-0DD7-456A-88F3-3C1A47F73BD3}"/>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0%</c:formatCode>
                <c:ptCount val="2"/>
                <c:pt idx="0">
                  <c:v>0.41</c:v>
                </c:pt>
                <c:pt idx="1">
                  <c:v>0.35</c:v>
                </c:pt>
              </c:numCache>
            </c:numRef>
          </c:val>
          <c:extLst>
            <c:ext xmlns:c16="http://schemas.microsoft.com/office/drawing/2014/chart" uri="{C3380CC4-5D6E-409C-BE32-E72D297353CC}">
              <c16:uniqueId val="{00000004-0DD7-456A-88F3-3C1A47F73BD3}"/>
            </c:ext>
          </c:extLst>
        </c:ser>
        <c:ser>
          <c:idx val="1"/>
          <c:order val="1"/>
          <c:tx>
            <c:strRef>
              <c:f>Sheet1!$C$1</c:f>
              <c:strCache>
                <c:ptCount val="1"/>
                <c:pt idx="0">
                  <c:v>Series 2</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Sheet1!$C$2:$C$3</c:f>
              <c:numCache>
                <c:formatCode>0%</c:formatCode>
                <c:ptCount val="2"/>
                <c:pt idx="0">
                  <c:v>0.43</c:v>
                </c:pt>
                <c:pt idx="1">
                  <c:v>0.46</c:v>
                </c:pt>
              </c:numCache>
            </c:numRef>
          </c:val>
          <c:extLst>
            <c:ext xmlns:c16="http://schemas.microsoft.com/office/drawing/2014/chart" uri="{C3380CC4-5D6E-409C-BE32-E72D297353CC}">
              <c16:uniqueId val="{00000006-0DD7-456A-88F3-3C1A47F73BD3}"/>
            </c:ext>
          </c:extLst>
        </c:ser>
        <c:ser>
          <c:idx val="2"/>
          <c:order val="2"/>
          <c:tx>
            <c:strRef>
              <c:f>Sheet1!$D$1</c:f>
              <c:strCache>
                <c:ptCount val="1"/>
                <c:pt idx="0">
                  <c:v>Series 3</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Sheet1!$D$2:$D$3</c:f>
              <c:numCache>
                <c:formatCode>0%</c:formatCode>
                <c:ptCount val="2"/>
                <c:pt idx="0">
                  <c:v>0.16</c:v>
                </c:pt>
                <c:pt idx="1">
                  <c:v>0.19</c:v>
                </c:pt>
              </c:numCache>
            </c:numRef>
          </c:val>
          <c:extLst>
            <c:ext xmlns:c16="http://schemas.microsoft.com/office/drawing/2014/chart" uri="{C3380CC4-5D6E-409C-BE32-E72D297353CC}">
              <c16:uniqueId val="{00000007-0DD7-456A-88F3-3C1A47F73BD3}"/>
            </c:ext>
          </c:extLst>
        </c:ser>
        <c:dLbls>
          <c:showLegendKey val="0"/>
          <c:showVal val="1"/>
          <c:showCatName val="0"/>
          <c:showSerName val="0"/>
          <c:showPercent val="0"/>
          <c:showBubbleSize val="0"/>
        </c:dLbls>
        <c:gapWidth val="82"/>
        <c:overlap val="100"/>
        <c:axId val="1630463583"/>
        <c:axId val="1630465663"/>
      </c:barChart>
      <c:catAx>
        <c:axId val="1630463583"/>
        <c:scaling>
          <c:orientation val="maxMin"/>
        </c:scaling>
        <c:delete val="1"/>
        <c:axPos val="l"/>
        <c:numFmt formatCode="General" sourceLinked="1"/>
        <c:majorTickMark val="out"/>
        <c:minorTickMark val="none"/>
        <c:tickLblPos val="nextTo"/>
        <c:crossAx val="1630465663"/>
        <c:crosses val="autoZero"/>
        <c:auto val="1"/>
        <c:lblAlgn val="ctr"/>
        <c:lblOffset val="100"/>
        <c:noMultiLvlLbl val="0"/>
      </c:catAx>
      <c:valAx>
        <c:axId val="1630465663"/>
        <c:scaling>
          <c:orientation val="minMax"/>
          <c:max val="1"/>
          <c:min val="0"/>
        </c:scaling>
        <c:delete val="1"/>
        <c:axPos val="t"/>
        <c:numFmt formatCode="0%" sourceLinked="1"/>
        <c:majorTickMark val="out"/>
        <c:minorTickMark val="none"/>
        <c:tickLblPos val="nextTo"/>
        <c:crossAx val="1630463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C_88ABC980.xml><?xml version="1.0" encoding="utf-8"?>
<p188:cmLst xmlns:a="http://schemas.openxmlformats.org/drawingml/2006/main" xmlns:r="http://schemas.openxmlformats.org/officeDocument/2006/relationships" xmlns:p188="http://schemas.microsoft.com/office/powerpoint/2018/8/main">
  <p188:cm id="{9DAB9767-B822-BC4B-88D4-6BEE12117962}" authorId="{65489063-F7FA-D91A-ABE5-90D2A8BCB1B1}" created="2021-12-07T00:23:45.484">
    <ac:deMkLst xmlns:ac="http://schemas.microsoft.com/office/drawing/2013/main/command">
      <pc:docMk xmlns:pc="http://schemas.microsoft.com/office/powerpoint/2013/main/command"/>
      <pc:sldMk xmlns:pc="http://schemas.microsoft.com/office/powerpoint/2013/main/command" cId="2292959616" sldId="268"/>
      <ac:spMk id="10" creationId="{250CB74E-B968-441D-9D67-3C4BF580309A}"/>
    </ac:deMkLst>
    <p188:txBody>
      <a:bodyPr/>
      <a:lstStyle/>
      <a:p>
        <a:r>
          <a:rPr lang="en-US"/>
          <a:t>People and hotels alike get lost in their search for the ideal hotel or guest; TripAdvisor helps to bridge this gap to some extent, therefore it is critical for hotels to improve their website rankings in order to gain greater visibility and, as a result, more business.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EFDB3-C3EB-400C-822A-16841F1B59DC}" type="datetimeFigureOut">
              <a:rPr lang="en-US" smtClean="0"/>
              <a:t>1/13/22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3A6E1-3080-44D7-AB82-05CAB4368267}" type="slidenum">
              <a:rPr lang="en-US" smtClean="0"/>
              <a:t>‹#›</a:t>
            </a:fld>
            <a:endParaRPr lang="en-US"/>
          </a:p>
        </p:txBody>
      </p:sp>
    </p:spTree>
    <p:extLst>
      <p:ext uri="{BB962C8B-B14F-4D97-AF65-F5344CB8AC3E}">
        <p14:creationId xmlns:p14="http://schemas.microsoft.com/office/powerpoint/2010/main" val="411714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101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940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09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428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319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To inspect the effect of no of attractions nearby we segregated the data into two buckets and the results were surprising as you can see there was no significant difference in ranking when we performed that T test. So for new hotels there is not need to spend a lot for premiere locations near attractions</a:t>
            </a:r>
          </a:p>
        </p:txBody>
      </p:sp>
    </p:spTree>
    <p:extLst>
      <p:ext uri="{BB962C8B-B14F-4D97-AF65-F5344CB8AC3E}">
        <p14:creationId xmlns:p14="http://schemas.microsoft.com/office/powerpoint/2010/main" val="4160445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After this we were curious if the number of restaurants will have the same effect but after conducting t tests we got to know that for the nearby restaurants there is a significant difference in ranking</a:t>
            </a:r>
            <a:endParaRPr/>
          </a:p>
        </p:txBody>
      </p:sp>
    </p:spTree>
    <p:extLst>
      <p:ext uri="{BB962C8B-B14F-4D97-AF65-F5344CB8AC3E}">
        <p14:creationId xmlns:p14="http://schemas.microsoft.com/office/powerpoint/2010/main" val="423299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We did sentiment analysis of the reviews of Top 10 hotels on trip advisor</a:t>
            </a:r>
          </a:p>
        </p:txBody>
      </p:sp>
    </p:spTree>
    <p:extLst>
      <p:ext uri="{BB962C8B-B14F-4D97-AF65-F5344CB8AC3E}">
        <p14:creationId xmlns:p14="http://schemas.microsoft.com/office/powerpoint/2010/main" val="2868415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As </a:t>
            </a:r>
            <a:r>
              <a:rPr lang="en-US" err="1">
                <a:cs typeface="Calibri"/>
              </a:rPr>
              <a:t>surya</a:t>
            </a:r>
            <a:r>
              <a:rPr lang="en-US">
                <a:cs typeface="Calibri"/>
              </a:rPr>
              <a:t> mentioned that no of reviewers of </a:t>
            </a:r>
            <a:r>
              <a:rPr lang="en-US" err="1">
                <a:cs typeface="Calibri"/>
              </a:rPr>
              <a:t>california</a:t>
            </a:r>
            <a:r>
              <a:rPr lang="en-US">
                <a:cs typeface="Calibri"/>
              </a:rPr>
              <a:t> was significantly high. We did Z test on proportion of negative sentiment from the reviews</a:t>
            </a:r>
            <a:endParaRPr/>
          </a:p>
        </p:txBody>
      </p:sp>
    </p:spTree>
    <p:extLst>
      <p:ext uri="{BB962C8B-B14F-4D97-AF65-F5344CB8AC3E}">
        <p14:creationId xmlns:p14="http://schemas.microsoft.com/office/powerpoint/2010/main" val="1115379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Because we had remarkable number of travels who were on business trips we segregated the data for </a:t>
            </a:r>
            <a:r>
              <a:rPr lang="en-US"/>
              <a:t>Business travelers from California</a:t>
            </a:r>
          </a:p>
          <a:p>
            <a:r>
              <a:rPr lang="en-US">
                <a:cs typeface="Calibri"/>
              </a:rPr>
              <a:t> And other locations we gave 4 or 5 stars to the hotel and after conducting proportion test we got to know that </a:t>
            </a:r>
          </a:p>
        </p:txBody>
      </p:sp>
    </p:spTree>
    <p:extLst>
      <p:ext uri="{BB962C8B-B14F-4D97-AF65-F5344CB8AC3E}">
        <p14:creationId xmlns:p14="http://schemas.microsoft.com/office/powerpoint/2010/main" val="984607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189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144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kern="1200">
                <a:solidFill>
                  <a:schemeClr val="tx1"/>
                </a:solidFill>
                <a:effectLst/>
                <a:latin typeface="+mn-lt"/>
                <a:ea typeface="+mn-ea"/>
                <a:cs typeface="+mn-cs"/>
              </a:rPr>
              <a:t>while analyzing the data we drew some valuable insights to figure out which of these variables had a substantial impact on the hotel's performance thereby following recommendations can be made to the client hotel on various steps to be taken prior to opening a branch in turn helping in increasing the number of bookings, Popularity and Profits</a:t>
            </a:r>
            <a:r>
              <a:rPr lang="en-US">
                <a:effectLst/>
              </a:rPr>
              <a:t> </a:t>
            </a:r>
          </a:p>
          <a:p>
            <a:pPr marL="0" lvl="0" indent="0" algn="l" rtl="0">
              <a:spcBef>
                <a:spcPts val="0"/>
              </a:spcBef>
              <a:spcAft>
                <a:spcPts val="0"/>
              </a:spcAft>
              <a:buNone/>
            </a:pPr>
            <a:endParaRPr lang="en-US">
              <a:effectLst/>
            </a:endParaRPr>
          </a:p>
          <a:p>
            <a:pPr marL="0" lvl="0" indent="0" algn="l" rtl="0">
              <a:spcBef>
                <a:spcPts val="0"/>
              </a:spcBef>
              <a:spcAft>
                <a:spcPts val="0"/>
              </a:spcAft>
              <a:buNone/>
            </a:pPr>
            <a:r>
              <a:rPr lang="en-US">
                <a:effectLst/>
              </a:rPr>
              <a:t>while location play a significant role having a bunch of </a:t>
            </a:r>
            <a:r>
              <a:rPr lang="en-US" err="1">
                <a:effectLst/>
              </a:rPr>
              <a:t>resturants</a:t>
            </a:r>
            <a:r>
              <a:rPr lang="en-US">
                <a:effectLst/>
              </a:rPr>
              <a:t> near hotels helps </a:t>
            </a:r>
            <a:r>
              <a:rPr lang="en-US" err="1">
                <a:effectLst/>
              </a:rPr>
              <a:t>agreat</a:t>
            </a:r>
            <a:r>
              <a:rPr lang="en-US">
                <a:effectLst/>
              </a:rPr>
              <a:t> deal in increasing the hotels popularity.</a:t>
            </a:r>
          </a:p>
          <a:p>
            <a:pPr marL="0" lvl="0" indent="0" algn="l" rtl="0">
              <a:spcBef>
                <a:spcPts val="0"/>
              </a:spcBef>
              <a:spcAft>
                <a:spcPts val="0"/>
              </a:spcAft>
              <a:buNone/>
            </a:pPr>
            <a:r>
              <a:rPr lang="en-US" sz="1200" kern="1200">
                <a:solidFill>
                  <a:schemeClr val="tx1"/>
                </a:solidFill>
                <a:effectLst/>
                <a:latin typeface="+mn-lt"/>
                <a:ea typeface="+mn-ea"/>
                <a:cs typeface="+mn-cs"/>
              </a:rPr>
              <a:t>we founded that Californian vacationer have a substantially higher positive opinion of California hotels than travelers from other state. So the hotel should make </a:t>
            </a:r>
            <a:r>
              <a:rPr lang="en-US" sz="1200" kern="1200" err="1">
                <a:solidFill>
                  <a:schemeClr val="tx1"/>
                </a:solidFill>
                <a:effectLst/>
                <a:latin typeface="+mn-lt"/>
                <a:ea typeface="+mn-ea"/>
                <a:cs typeface="+mn-cs"/>
              </a:rPr>
              <a:t>neccseary</a:t>
            </a:r>
            <a:r>
              <a:rPr lang="en-US" sz="1200" kern="1200">
                <a:solidFill>
                  <a:schemeClr val="tx1"/>
                </a:solidFill>
                <a:effectLst/>
                <a:latin typeface="+mn-lt"/>
                <a:ea typeface="+mn-ea"/>
                <a:cs typeface="+mn-cs"/>
              </a:rPr>
              <a:t> measures to lure the </a:t>
            </a:r>
            <a:r>
              <a:rPr lang="en-US" sz="1200" kern="1200" err="1">
                <a:solidFill>
                  <a:schemeClr val="tx1"/>
                </a:solidFill>
                <a:effectLst/>
                <a:latin typeface="+mn-lt"/>
                <a:ea typeface="+mn-ea"/>
                <a:cs typeface="+mn-cs"/>
              </a:rPr>
              <a:t>travellers</a:t>
            </a:r>
            <a:r>
              <a:rPr lang="en-US" sz="1200" kern="1200">
                <a:solidFill>
                  <a:schemeClr val="tx1"/>
                </a:solidFill>
                <a:effectLst/>
                <a:latin typeface="+mn-lt"/>
                <a:ea typeface="+mn-ea"/>
                <a:cs typeface="+mn-cs"/>
              </a:rPr>
              <a:t> from outside</a:t>
            </a:r>
            <a:endParaRPr lang="en-US">
              <a:effectLst/>
            </a:endParaRPr>
          </a:p>
        </p:txBody>
      </p:sp>
    </p:spTree>
    <p:extLst>
      <p:ext uri="{BB962C8B-B14F-4D97-AF65-F5344CB8AC3E}">
        <p14:creationId xmlns:p14="http://schemas.microsoft.com/office/powerpoint/2010/main" val="723423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while researching we faced some limitations as lack of proper metrics and missing data points</a:t>
            </a:r>
          </a:p>
          <a:p>
            <a:pPr marL="0" lvl="0" indent="0" algn="l" rtl="0">
              <a:spcBef>
                <a:spcPts val="0"/>
              </a:spcBef>
              <a:spcAft>
                <a:spcPts val="0"/>
              </a:spcAft>
              <a:buNone/>
            </a:pPr>
            <a:endParaRPr/>
          </a:p>
        </p:txBody>
      </p:sp>
    </p:spTree>
    <p:extLst>
      <p:ext uri="{BB962C8B-B14F-4D97-AF65-F5344CB8AC3E}">
        <p14:creationId xmlns:p14="http://schemas.microsoft.com/office/powerpoint/2010/main" val="1058702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407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1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062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60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046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465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351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211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706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C5BC-EC30-40DB-AFAD-70D222BEE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54B950-266D-44A7-B13D-79390FD7D5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49ACE-E5A2-4B94-A977-7DD9BF8008FB}"/>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5" name="Footer Placeholder 4">
            <a:extLst>
              <a:ext uri="{FF2B5EF4-FFF2-40B4-BE49-F238E27FC236}">
                <a16:creationId xmlns:a16="http://schemas.microsoft.com/office/drawing/2014/main" id="{2A4082ED-D2D6-4611-A184-0303D750A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7AED9-C245-4FD3-BA59-02EDFF1F4711}"/>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85654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6182-B731-40C2-806B-A7918A4322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A4ADE0-0138-449E-82C1-0E593A1CDA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5E1C2-E1D2-42CA-A69A-B637612BAC76}"/>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5" name="Footer Placeholder 4">
            <a:extLst>
              <a:ext uri="{FF2B5EF4-FFF2-40B4-BE49-F238E27FC236}">
                <a16:creationId xmlns:a16="http://schemas.microsoft.com/office/drawing/2014/main" id="{40BF7F5E-A646-49DD-93FB-902442E9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C0E3B-6F73-40F9-8B12-11FEFB9BD620}"/>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60813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13FBC2-28BF-4763-A415-5E66A6E283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50E1F2-69D7-4152-81B8-E6B370DE5E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32E5A-FE11-4966-BDEC-94892A7C4E47}"/>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5" name="Footer Placeholder 4">
            <a:extLst>
              <a:ext uri="{FF2B5EF4-FFF2-40B4-BE49-F238E27FC236}">
                <a16:creationId xmlns:a16="http://schemas.microsoft.com/office/drawing/2014/main" id="{664CD855-6F76-4301-BECA-5C74470BC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6981B-5843-46B5-820A-B9E0C6A2A72E}"/>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788392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sp>
        <p:nvSpPr>
          <p:cNvPr id="17" name="Rectangle 16">
            <a:extLst>
              <a:ext uri="{FF2B5EF4-FFF2-40B4-BE49-F238E27FC236}">
                <a16:creationId xmlns:a16="http://schemas.microsoft.com/office/drawing/2014/main" id="{D971773B-84C7-419F-B9B0-EAF29574FF13}"/>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pic>
        <p:nvPicPr>
          <p:cNvPr id="16" name="Picture 2" descr="Krannert School of Management - Purdue Krannert">
            <a:extLst>
              <a:ext uri="{FF2B5EF4-FFF2-40B4-BE49-F238E27FC236}">
                <a16:creationId xmlns:a16="http://schemas.microsoft.com/office/drawing/2014/main" id="{0EF92C03-C51E-4147-9A21-93002F6120C5}"/>
              </a:ext>
            </a:extLst>
          </p:cNvPr>
          <p:cNvPicPr>
            <a:picLocks noChangeAspect="1" noChangeArrowheads="1"/>
          </p:cNvPicPr>
          <p:nvPr userDrawn="1"/>
        </p:nvPicPr>
        <p:blipFill>
          <a:blip r:embed="rId2">
            <a:duotone>
              <a:prstClr val="black"/>
              <a:srgbClr val="DFDCD4">
                <a:tint val="45000"/>
                <a:satMod val="400000"/>
              </a:srgbClr>
            </a:duotone>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334449"/>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ripAdvisor logo and symbol, meaning, history, PNG">
            <a:extLst>
              <a:ext uri="{FF2B5EF4-FFF2-40B4-BE49-F238E27FC236}">
                <a16:creationId xmlns:a16="http://schemas.microsoft.com/office/drawing/2014/main" id="{A5611CCE-7632-40B1-9929-EE66C263172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079862" y="243009"/>
            <a:ext cx="877824"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04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09FA-ADF9-4450-BE89-DD28D57BB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C77BF-06C5-4B89-AC6C-678B491411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1C42E-9D98-493F-807B-8ACD9655264F}"/>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5" name="Footer Placeholder 4">
            <a:extLst>
              <a:ext uri="{FF2B5EF4-FFF2-40B4-BE49-F238E27FC236}">
                <a16:creationId xmlns:a16="http://schemas.microsoft.com/office/drawing/2014/main" id="{1004778E-F4CE-4CAC-89A9-69CCFAA5B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0A831-FC8F-4A07-ABC8-4C9A9D126210}"/>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112701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277F-E05C-4304-AFA2-942CB35707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952CF-1744-4771-8E33-F6453CA0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913BFA-3D9F-45DC-8FC2-A70AD2E36F2F}"/>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5" name="Footer Placeholder 4">
            <a:extLst>
              <a:ext uri="{FF2B5EF4-FFF2-40B4-BE49-F238E27FC236}">
                <a16:creationId xmlns:a16="http://schemas.microsoft.com/office/drawing/2014/main" id="{B2F2E2D7-0F17-4D8D-A594-7C30F075D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BCA00-F19A-4827-8C2E-B98571F24E66}"/>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166599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BEA76-82E5-40FF-9FBE-6AD428506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A9A2D1-1EEC-44BA-B580-6A115641D7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1EAE1-311E-4352-9212-6123C92C3A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25D452-B294-4429-B8A0-1663EFE4BAD5}"/>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6" name="Footer Placeholder 5">
            <a:extLst>
              <a:ext uri="{FF2B5EF4-FFF2-40B4-BE49-F238E27FC236}">
                <a16:creationId xmlns:a16="http://schemas.microsoft.com/office/drawing/2014/main" id="{048E63D2-AB23-4277-8D84-A0BE506BE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B55D09-44A2-4F9E-9F5E-A0D1ABD424B7}"/>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3752744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68D2-6DA6-429E-A2F5-5ED5C55213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7B1C94-E36B-491B-AE0F-9EDEEB8CF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23CA34-5D2F-4244-A643-AF2A04A3E0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759BCC-0C49-4AA7-AF5B-CD411AE493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C3DDAE-4E8F-4975-AC51-3CDAD15C2A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12251D-239D-4C6C-96E6-E6F4CE246156}"/>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8" name="Footer Placeholder 7">
            <a:extLst>
              <a:ext uri="{FF2B5EF4-FFF2-40B4-BE49-F238E27FC236}">
                <a16:creationId xmlns:a16="http://schemas.microsoft.com/office/drawing/2014/main" id="{17E2F782-66F3-4E69-BD00-410023DCC1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FC1F93-C082-41BB-9B25-5283A91B3C4F}"/>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51585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0AD1-7321-4976-B89A-461E59A03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3EE6B-0F62-4FED-86C8-55D969954580}"/>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4" name="Footer Placeholder 3">
            <a:extLst>
              <a:ext uri="{FF2B5EF4-FFF2-40B4-BE49-F238E27FC236}">
                <a16:creationId xmlns:a16="http://schemas.microsoft.com/office/drawing/2014/main" id="{92A4C89C-686C-47E4-BE4D-9FB4D73C82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56EDE9-D1C0-4797-B725-9494D5F6ED06}"/>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236646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BD86DB-1615-4419-8B94-2CC0C3037055}"/>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3" name="Footer Placeholder 2">
            <a:extLst>
              <a:ext uri="{FF2B5EF4-FFF2-40B4-BE49-F238E27FC236}">
                <a16:creationId xmlns:a16="http://schemas.microsoft.com/office/drawing/2014/main" id="{B1ABE66D-CC34-4CBD-8566-F4DC93F43C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F26AE9-5BF4-4BB4-B062-86F2FA30C880}"/>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484889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98D0B-1440-4333-A849-09662AEA9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4BD05E-5EA4-4F8A-BB9A-0AACFE28F3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6B8B32-4325-4B1D-A5EA-30A63C937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29B5B-F53C-4E1B-83B7-7E4F41D48F86}"/>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6" name="Footer Placeholder 5">
            <a:extLst>
              <a:ext uri="{FF2B5EF4-FFF2-40B4-BE49-F238E27FC236}">
                <a16:creationId xmlns:a16="http://schemas.microsoft.com/office/drawing/2014/main" id="{A933020C-F26A-46FD-B8B9-8EE5C45388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95479-9C1A-454B-BF7B-A650D9BDC5F1}"/>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135881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DC23-34AB-41DA-A8DB-83945E00B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3C0358-0951-4AB2-91A9-7DE075E310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05AB50-3ABF-490E-A4DC-93B2EBFC3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9F75C-7734-4948-B01E-5BC742809589}"/>
              </a:ext>
            </a:extLst>
          </p:cNvPr>
          <p:cNvSpPr>
            <a:spLocks noGrp="1"/>
          </p:cNvSpPr>
          <p:nvPr>
            <p:ph type="dt" sz="half" idx="10"/>
          </p:nvPr>
        </p:nvSpPr>
        <p:spPr/>
        <p:txBody>
          <a:bodyPr/>
          <a:lstStyle/>
          <a:p>
            <a:fld id="{CF5AC283-90DE-430A-96DC-25930CFFC4CF}" type="datetimeFigureOut">
              <a:rPr lang="en-US" smtClean="0"/>
              <a:t>1/13/22</a:t>
            </a:fld>
            <a:endParaRPr lang="en-US"/>
          </a:p>
        </p:txBody>
      </p:sp>
      <p:sp>
        <p:nvSpPr>
          <p:cNvPr id="6" name="Footer Placeholder 5">
            <a:extLst>
              <a:ext uri="{FF2B5EF4-FFF2-40B4-BE49-F238E27FC236}">
                <a16:creationId xmlns:a16="http://schemas.microsoft.com/office/drawing/2014/main" id="{5FE27513-AB14-429A-8839-51C1291F0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ECADA-36B9-46DD-A6BB-CDABF006DAAE}"/>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284991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9C22DE-FC2D-46E5-B9AA-B7F1EB6C7E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AD0EA6-5FBB-4D69-842A-EA2DC06B7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770F4-8DF4-4415-B6AD-1C7460092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AC283-90DE-430A-96DC-25930CFFC4CF}" type="datetimeFigureOut">
              <a:rPr lang="en-US" smtClean="0"/>
              <a:t>1/13/22</a:t>
            </a:fld>
            <a:endParaRPr lang="en-US"/>
          </a:p>
        </p:txBody>
      </p:sp>
      <p:sp>
        <p:nvSpPr>
          <p:cNvPr id="5" name="Footer Placeholder 4">
            <a:extLst>
              <a:ext uri="{FF2B5EF4-FFF2-40B4-BE49-F238E27FC236}">
                <a16:creationId xmlns:a16="http://schemas.microsoft.com/office/drawing/2014/main" id="{025DE79A-B590-4254-AC62-EC4123973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55872F-0806-40AA-87FF-6621420D25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7BAB3-D9D7-484A-854A-86268F87AA87}" type="slidenum">
              <a:rPr lang="en-US" smtClean="0"/>
              <a:t>‹#›</a:t>
            </a:fld>
            <a:endParaRPr lang="en-US"/>
          </a:p>
        </p:txBody>
      </p:sp>
      <p:pic>
        <p:nvPicPr>
          <p:cNvPr id="7" name="Picture 2" descr="Krannert School of Management - Purdue Krannert">
            <a:extLst>
              <a:ext uri="{FF2B5EF4-FFF2-40B4-BE49-F238E27FC236}">
                <a16:creationId xmlns:a16="http://schemas.microsoft.com/office/drawing/2014/main" id="{BA377F69-D481-4E37-90C4-5391317D3E20}"/>
              </a:ext>
            </a:extLst>
          </p:cNvPr>
          <p:cNvPicPr>
            <a:picLocks noChangeAspect="1" noChangeArrowheads="1"/>
          </p:cNvPicPr>
          <p:nvPr userDrawn="1"/>
        </p:nvPicPr>
        <p:blipFill>
          <a:blip r:embed="rId14">
            <a:duotone>
              <a:prstClr val="black"/>
              <a:srgbClr val="DFDCD4">
                <a:tint val="45000"/>
                <a:satMod val="400000"/>
              </a:srgbClr>
            </a:duotone>
            <a:extLst>
              <a:ext uri="{BEBA8EAE-BF5A-486C-A8C5-ECC9F3942E4B}">
                <a14:imgProps xmlns:a14="http://schemas.microsoft.com/office/drawing/2010/main">
                  <a14:imgLayer r:embed="rId15">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334449"/>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ripAdvisor logo and symbol, meaning, history, PNG">
            <a:extLst>
              <a:ext uri="{FF2B5EF4-FFF2-40B4-BE49-F238E27FC236}">
                <a16:creationId xmlns:a16="http://schemas.microsoft.com/office/drawing/2014/main" id="{364F2A3A-654A-47B5-B822-4B0FFFAFFBAA}"/>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079862" y="243009"/>
            <a:ext cx="877824"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743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chart" Target="../charts/chart4.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hart" Target="../charts/chart5.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chart" Target="../charts/chart6.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chart" Target="../charts/chart7.xml"/><Relationship Id="rId5" Type="http://schemas.openxmlformats.org/officeDocument/2006/relationships/image" Target="../media/image27.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chart" Target="../charts/chart8.xml"/><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chart" Target="../charts/chart9.xml"/><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chart" Target="../charts/chart10.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4.sv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14.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C_88ABC980.xml"/><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8DBB7651-A68D-4F78-8694-02B043DF4138}"/>
              </a:ext>
            </a:extLst>
          </p:cNvPr>
          <p:cNvSpPr/>
          <p:nvPr/>
        </p:nvSpPr>
        <p:spPr>
          <a:xfrm>
            <a:off x="876299" y="9525"/>
            <a:ext cx="6324600" cy="6858000"/>
          </a:xfrm>
          <a:custGeom>
            <a:avLst/>
            <a:gdLst>
              <a:gd name="connsiteX0" fmla="*/ 0 w 3800475"/>
              <a:gd name="connsiteY0" fmla="*/ 0 h 6858000"/>
              <a:gd name="connsiteX1" fmla="*/ 3800475 w 3800475"/>
              <a:gd name="connsiteY1" fmla="*/ 0 h 6858000"/>
              <a:gd name="connsiteX2" fmla="*/ 3800475 w 3800475"/>
              <a:gd name="connsiteY2" fmla="*/ 6858000 h 6858000"/>
              <a:gd name="connsiteX3" fmla="*/ 0 w 3800475"/>
              <a:gd name="connsiteY3" fmla="*/ 6858000 h 6858000"/>
              <a:gd name="connsiteX4" fmla="*/ 0 w 3800475"/>
              <a:gd name="connsiteY4" fmla="*/ 0 h 6858000"/>
              <a:gd name="connsiteX0" fmla="*/ 0 w 6981825"/>
              <a:gd name="connsiteY0" fmla="*/ 0 h 6858000"/>
              <a:gd name="connsiteX1" fmla="*/ 6981825 w 6981825"/>
              <a:gd name="connsiteY1" fmla="*/ 9525 h 6858000"/>
              <a:gd name="connsiteX2" fmla="*/ 3800475 w 6981825"/>
              <a:gd name="connsiteY2" fmla="*/ 6858000 h 6858000"/>
              <a:gd name="connsiteX3" fmla="*/ 0 w 6981825"/>
              <a:gd name="connsiteY3" fmla="*/ 6858000 h 6858000"/>
              <a:gd name="connsiteX4" fmla="*/ 0 w 6981825"/>
              <a:gd name="connsiteY4" fmla="*/ 0 h 6858000"/>
              <a:gd name="connsiteX0" fmla="*/ 0 w 6981825"/>
              <a:gd name="connsiteY0" fmla="*/ 0 h 6858000"/>
              <a:gd name="connsiteX1" fmla="*/ 6981825 w 6981825"/>
              <a:gd name="connsiteY1" fmla="*/ 9525 h 6858000"/>
              <a:gd name="connsiteX2" fmla="*/ 3800475 w 6981825"/>
              <a:gd name="connsiteY2" fmla="*/ 6858000 h 6858000"/>
              <a:gd name="connsiteX3" fmla="*/ 0 w 6981825"/>
              <a:gd name="connsiteY3" fmla="*/ 6858000 h 6858000"/>
              <a:gd name="connsiteX4" fmla="*/ 0 w 6981825"/>
              <a:gd name="connsiteY4" fmla="*/ 0 h 6858000"/>
              <a:gd name="connsiteX0" fmla="*/ 0 w 6324600"/>
              <a:gd name="connsiteY0" fmla="*/ 0 h 6858000"/>
              <a:gd name="connsiteX1" fmla="*/ 6324600 w 6324600"/>
              <a:gd name="connsiteY1" fmla="*/ 9525 h 6858000"/>
              <a:gd name="connsiteX2" fmla="*/ 3800475 w 6324600"/>
              <a:gd name="connsiteY2" fmla="*/ 6858000 h 6858000"/>
              <a:gd name="connsiteX3" fmla="*/ 0 w 6324600"/>
              <a:gd name="connsiteY3" fmla="*/ 6858000 h 6858000"/>
              <a:gd name="connsiteX4" fmla="*/ 0 w 6324600"/>
              <a:gd name="connsiteY4" fmla="*/ 0 h 6858000"/>
              <a:gd name="connsiteX0" fmla="*/ 0 w 6324600"/>
              <a:gd name="connsiteY0" fmla="*/ 0 h 6858000"/>
              <a:gd name="connsiteX1" fmla="*/ 6324600 w 6324600"/>
              <a:gd name="connsiteY1" fmla="*/ 9525 h 6858000"/>
              <a:gd name="connsiteX2" fmla="*/ 2895600 w 6324600"/>
              <a:gd name="connsiteY2" fmla="*/ 6819900 h 6858000"/>
              <a:gd name="connsiteX3" fmla="*/ 0 w 6324600"/>
              <a:gd name="connsiteY3" fmla="*/ 6858000 h 6858000"/>
              <a:gd name="connsiteX4" fmla="*/ 0 w 6324600"/>
              <a:gd name="connsiteY4" fmla="*/ 0 h 6858000"/>
              <a:gd name="connsiteX0" fmla="*/ 0 w 6324600"/>
              <a:gd name="connsiteY0" fmla="*/ 0 h 6858000"/>
              <a:gd name="connsiteX1" fmla="*/ 6324600 w 6324600"/>
              <a:gd name="connsiteY1" fmla="*/ 9525 h 6858000"/>
              <a:gd name="connsiteX2" fmla="*/ 2857500 w 6324600"/>
              <a:gd name="connsiteY2" fmla="*/ 6829425 h 6858000"/>
              <a:gd name="connsiteX3" fmla="*/ 0 w 6324600"/>
              <a:gd name="connsiteY3" fmla="*/ 6858000 h 6858000"/>
              <a:gd name="connsiteX4" fmla="*/ 0 w 6324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4600" h="6858000">
                <a:moveTo>
                  <a:pt x="0" y="0"/>
                </a:moveTo>
                <a:lnTo>
                  <a:pt x="6324600" y="9525"/>
                </a:lnTo>
                <a:lnTo>
                  <a:pt x="2857500" y="6829425"/>
                </a:lnTo>
                <a:lnTo>
                  <a:pt x="0" y="6858000"/>
                </a:lnTo>
                <a:lnTo>
                  <a:pt x="0" y="0"/>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BC6982-91EE-4EF8-A6F1-E9425463A72A}"/>
              </a:ext>
            </a:extLst>
          </p:cNvPr>
          <p:cNvSpPr/>
          <p:nvPr/>
        </p:nvSpPr>
        <p:spPr>
          <a:xfrm>
            <a:off x="-1" y="-1"/>
            <a:ext cx="6324600" cy="6867525"/>
          </a:xfrm>
          <a:custGeom>
            <a:avLst/>
            <a:gdLst>
              <a:gd name="connsiteX0" fmla="*/ 0 w 3800475"/>
              <a:gd name="connsiteY0" fmla="*/ 0 h 6858000"/>
              <a:gd name="connsiteX1" fmla="*/ 3800475 w 3800475"/>
              <a:gd name="connsiteY1" fmla="*/ 0 h 6858000"/>
              <a:gd name="connsiteX2" fmla="*/ 3800475 w 3800475"/>
              <a:gd name="connsiteY2" fmla="*/ 6858000 h 6858000"/>
              <a:gd name="connsiteX3" fmla="*/ 0 w 3800475"/>
              <a:gd name="connsiteY3" fmla="*/ 6858000 h 6858000"/>
              <a:gd name="connsiteX4" fmla="*/ 0 w 3800475"/>
              <a:gd name="connsiteY4" fmla="*/ 0 h 6858000"/>
              <a:gd name="connsiteX0" fmla="*/ 0 w 6981825"/>
              <a:gd name="connsiteY0" fmla="*/ 0 h 6858000"/>
              <a:gd name="connsiteX1" fmla="*/ 6981825 w 6981825"/>
              <a:gd name="connsiteY1" fmla="*/ 9525 h 6858000"/>
              <a:gd name="connsiteX2" fmla="*/ 3800475 w 6981825"/>
              <a:gd name="connsiteY2" fmla="*/ 6858000 h 6858000"/>
              <a:gd name="connsiteX3" fmla="*/ 0 w 6981825"/>
              <a:gd name="connsiteY3" fmla="*/ 6858000 h 6858000"/>
              <a:gd name="connsiteX4" fmla="*/ 0 w 6981825"/>
              <a:gd name="connsiteY4" fmla="*/ 0 h 6858000"/>
              <a:gd name="connsiteX0" fmla="*/ 0 w 6981825"/>
              <a:gd name="connsiteY0" fmla="*/ 0 h 6858000"/>
              <a:gd name="connsiteX1" fmla="*/ 6981825 w 6981825"/>
              <a:gd name="connsiteY1" fmla="*/ 9525 h 6858000"/>
              <a:gd name="connsiteX2" fmla="*/ 3800475 w 6981825"/>
              <a:gd name="connsiteY2" fmla="*/ 6858000 h 6858000"/>
              <a:gd name="connsiteX3" fmla="*/ 0 w 6981825"/>
              <a:gd name="connsiteY3" fmla="*/ 6858000 h 6858000"/>
              <a:gd name="connsiteX4" fmla="*/ 0 w 6981825"/>
              <a:gd name="connsiteY4" fmla="*/ 0 h 6858000"/>
              <a:gd name="connsiteX0" fmla="*/ 0 w 6324600"/>
              <a:gd name="connsiteY0" fmla="*/ 0 h 6858000"/>
              <a:gd name="connsiteX1" fmla="*/ 6324600 w 6324600"/>
              <a:gd name="connsiteY1" fmla="*/ 9525 h 6858000"/>
              <a:gd name="connsiteX2" fmla="*/ 3800475 w 6324600"/>
              <a:gd name="connsiteY2" fmla="*/ 6858000 h 6858000"/>
              <a:gd name="connsiteX3" fmla="*/ 0 w 6324600"/>
              <a:gd name="connsiteY3" fmla="*/ 6858000 h 6858000"/>
              <a:gd name="connsiteX4" fmla="*/ 0 w 6324600"/>
              <a:gd name="connsiteY4" fmla="*/ 0 h 6858000"/>
              <a:gd name="connsiteX0" fmla="*/ 0 w 6324600"/>
              <a:gd name="connsiteY0" fmla="*/ 0 h 6858000"/>
              <a:gd name="connsiteX1" fmla="*/ 6324600 w 6324600"/>
              <a:gd name="connsiteY1" fmla="*/ 9525 h 6858000"/>
              <a:gd name="connsiteX2" fmla="*/ 2895600 w 6324600"/>
              <a:gd name="connsiteY2" fmla="*/ 6819900 h 6858000"/>
              <a:gd name="connsiteX3" fmla="*/ 0 w 6324600"/>
              <a:gd name="connsiteY3" fmla="*/ 6858000 h 6858000"/>
              <a:gd name="connsiteX4" fmla="*/ 0 w 6324600"/>
              <a:gd name="connsiteY4" fmla="*/ 0 h 6858000"/>
              <a:gd name="connsiteX0" fmla="*/ 0 w 6324600"/>
              <a:gd name="connsiteY0" fmla="*/ 0 h 6858000"/>
              <a:gd name="connsiteX1" fmla="*/ 6324600 w 6324600"/>
              <a:gd name="connsiteY1" fmla="*/ 9525 h 6858000"/>
              <a:gd name="connsiteX2" fmla="*/ 2886075 w 6324600"/>
              <a:gd name="connsiteY2" fmla="*/ 6829412 h 6858000"/>
              <a:gd name="connsiteX3" fmla="*/ 0 w 6324600"/>
              <a:gd name="connsiteY3" fmla="*/ 6858000 h 6858000"/>
              <a:gd name="connsiteX4" fmla="*/ 0 w 6324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4600" h="6858000">
                <a:moveTo>
                  <a:pt x="0" y="0"/>
                </a:moveTo>
                <a:lnTo>
                  <a:pt x="6324600" y="9525"/>
                </a:lnTo>
                <a:lnTo>
                  <a:pt x="2886075" y="6829412"/>
                </a:lnTo>
                <a:lnTo>
                  <a:pt x="0" y="6858000"/>
                </a:lnTo>
                <a:lnTo>
                  <a:pt x="0" y="0"/>
                </a:lnTo>
                <a:close/>
              </a:path>
            </a:pathLst>
          </a:custGeom>
          <a:solidFill>
            <a:srgbClr val="231F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Krannert School of Management - Purdue Krannert">
            <a:extLst>
              <a:ext uri="{FF2B5EF4-FFF2-40B4-BE49-F238E27FC236}">
                <a16:creationId xmlns:a16="http://schemas.microsoft.com/office/drawing/2014/main" id="{CF4512B2-1000-4887-9CA3-0BB7BAF39C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45077" y="855740"/>
            <a:ext cx="4416894" cy="159860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20;p44">
            <a:extLst>
              <a:ext uri="{FF2B5EF4-FFF2-40B4-BE49-F238E27FC236}">
                <a16:creationId xmlns:a16="http://schemas.microsoft.com/office/drawing/2014/main" id="{3106B1B6-593F-4FAF-AAB6-2B1A4441243C}"/>
              </a:ext>
            </a:extLst>
          </p:cNvPr>
          <p:cNvSpPr txBox="1">
            <a:spLocks/>
          </p:cNvSpPr>
          <p:nvPr/>
        </p:nvSpPr>
        <p:spPr>
          <a:xfrm>
            <a:off x="-1" y="190154"/>
            <a:ext cx="4772025" cy="493505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7200">
                <a:solidFill>
                  <a:schemeClr val="bg1"/>
                </a:solidFill>
                <a:latin typeface="+mn-lt"/>
              </a:rPr>
              <a:t>MGMT 590 - Web Data Analytics - </a:t>
            </a:r>
          </a:p>
          <a:p>
            <a:r>
              <a:rPr lang="en-US" sz="7200">
                <a:solidFill>
                  <a:schemeClr val="bg1"/>
                </a:solidFill>
                <a:latin typeface="+mn-lt"/>
              </a:rPr>
              <a:t>Group 6</a:t>
            </a:r>
          </a:p>
        </p:txBody>
      </p:sp>
      <p:pic>
        <p:nvPicPr>
          <p:cNvPr id="10" name="Picture 2" descr="TripAdvisor logo and symbol, meaning, history, PNG">
            <a:extLst>
              <a:ext uri="{FF2B5EF4-FFF2-40B4-BE49-F238E27FC236}">
                <a16:creationId xmlns:a16="http://schemas.microsoft.com/office/drawing/2014/main" id="{02DF890D-7DDC-4DB0-9731-A55543475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599" y="2969296"/>
            <a:ext cx="5413248" cy="33832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77E8528-1DE5-4AB6-B5FE-159D93937159}"/>
              </a:ext>
            </a:extLst>
          </p:cNvPr>
          <p:cNvSpPr/>
          <p:nvPr/>
        </p:nvSpPr>
        <p:spPr>
          <a:xfrm>
            <a:off x="10755984" y="311085"/>
            <a:ext cx="1348032" cy="36764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695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11" name="Picture 10" descr="Shape&#10;&#10;Description automatically generated with low confidence">
            <a:extLst>
              <a:ext uri="{FF2B5EF4-FFF2-40B4-BE49-F238E27FC236}">
                <a16:creationId xmlns:a16="http://schemas.microsoft.com/office/drawing/2014/main" id="{55E37D65-13C3-42A0-8979-4014AE6FB8B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9357" y="1030223"/>
            <a:ext cx="914400" cy="9144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CAD36A6D-F8F9-4C7A-A525-69EE240F8073}"/>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4927" y="2603552"/>
            <a:ext cx="914400" cy="914400"/>
          </a:xfrm>
          <a:prstGeom prst="rect">
            <a:avLst/>
          </a:prstGeom>
        </p:spPr>
      </p:pic>
      <p:sp>
        <p:nvSpPr>
          <p:cNvPr id="509" name="Google Shape;509;p44"/>
          <p:cNvSpPr txBox="1">
            <a:spLocks noGrp="1"/>
          </p:cNvSpPr>
          <p:nvPr>
            <p:ph type="title"/>
          </p:nvPr>
        </p:nvSpPr>
        <p:spPr>
          <a:xfrm>
            <a:off x="1206684" y="2816952"/>
            <a:ext cx="3632126" cy="487600"/>
          </a:xfrm>
          <a:prstGeom prst="rect">
            <a:avLst/>
          </a:prstGeom>
        </p:spPr>
        <p:txBody>
          <a:bodyPr spcFirstLastPara="1" vert="horz" wrap="square" lIns="121900" tIns="121900" rIns="121900" bIns="121900" rtlCol="0" anchor="ctr" anchorCtr="0">
            <a:noAutofit/>
          </a:bodyPr>
          <a:lstStyle/>
          <a:p>
            <a:r>
              <a:rPr lang="en-US">
                <a:solidFill>
                  <a:schemeClr val="bg1">
                    <a:lumMod val="50000"/>
                  </a:schemeClr>
                </a:solidFill>
              </a:rPr>
              <a:t>Executive Summary</a:t>
            </a:r>
          </a:p>
        </p:txBody>
      </p:sp>
      <p:sp>
        <p:nvSpPr>
          <p:cNvPr id="512" name="Google Shape;512;p44"/>
          <p:cNvSpPr txBox="1">
            <a:spLocks noGrp="1"/>
          </p:cNvSpPr>
          <p:nvPr>
            <p:ph type="title" idx="4"/>
          </p:nvPr>
        </p:nvSpPr>
        <p:spPr>
          <a:xfrm>
            <a:off x="1206684" y="4390281"/>
            <a:ext cx="2892000" cy="487600"/>
          </a:xfrm>
          <a:prstGeom prst="rect">
            <a:avLst/>
          </a:prstGeom>
        </p:spPr>
        <p:txBody>
          <a:bodyPr spcFirstLastPara="1" vert="horz" wrap="square" lIns="121900" tIns="121900" rIns="121900" bIns="121900" rtlCol="0" anchor="ctr" anchorCtr="0">
            <a:noAutofit/>
          </a:bodyPr>
          <a:lstStyle/>
          <a:p>
            <a:r>
              <a:rPr lang="en">
                <a:solidFill>
                  <a:srgbClr val="3070AA"/>
                </a:solidFill>
              </a:rPr>
              <a:t>Case Analysis</a:t>
            </a:r>
            <a:endParaRPr>
              <a:solidFill>
                <a:srgbClr val="3070AA"/>
              </a:solidFill>
            </a:endParaRPr>
          </a:p>
        </p:txBody>
      </p:sp>
      <p:sp>
        <p:nvSpPr>
          <p:cNvPr id="518" name="Google Shape;518;p44"/>
          <p:cNvSpPr txBox="1">
            <a:spLocks noGrp="1"/>
          </p:cNvSpPr>
          <p:nvPr>
            <p:ph type="title" idx="13"/>
          </p:nvPr>
        </p:nvSpPr>
        <p:spPr>
          <a:xfrm>
            <a:off x="1206684" y="5876929"/>
            <a:ext cx="5448116" cy="660961"/>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Recommendations and Limitations</a:t>
            </a:r>
            <a:endParaRPr>
              <a:solidFill>
                <a:schemeClr val="bg1">
                  <a:lumMod val="50000"/>
                </a:schemeClr>
              </a:solidFill>
            </a:endParaRPr>
          </a:p>
        </p:txBody>
      </p:sp>
      <p:pic>
        <p:nvPicPr>
          <p:cNvPr id="15" name="Picture 14" descr="Shape&#10;&#10;Description automatically generated with low confidence">
            <a:extLst>
              <a:ext uri="{FF2B5EF4-FFF2-40B4-BE49-F238E27FC236}">
                <a16:creationId xmlns:a16="http://schemas.microsoft.com/office/drawing/2014/main" id="{9A315BD8-1EAB-45BA-B740-6BBC3D6D31A9}"/>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9357" y="5750209"/>
            <a:ext cx="914400" cy="91440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Agenda</a:t>
            </a:r>
          </a:p>
        </p:txBody>
      </p:sp>
      <p:pic>
        <p:nvPicPr>
          <p:cNvPr id="21" name="Picture 20" descr="Shape&#10;&#10;Description automatically generated with low confidence">
            <a:extLst>
              <a:ext uri="{FF2B5EF4-FFF2-40B4-BE49-F238E27FC236}">
                <a16:creationId xmlns:a16="http://schemas.microsoft.com/office/drawing/2014/main" id="{B88A1E0E-8DF2-4F35-A70B-B58FDF04D902}"/>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0497" y="4176881"/>
            <a:ext cx="914400" cy="914400"/>
          </a:xfrm>
          <a:prstGeom prst="rect">
            <a:avLst/>
          </a:prstGeom>
        </p:spPr>
      </p:pic>
      <p:sp>
        <p:nvSpPr>
          <p:cNvPr id="24" name="Google Shape;509;p44">
            <a:extLst>
              <a:ext uri="{FF2B5EF4-FFF2-40B4-BE49-F238E27FC236}">
                <a16:creationId xmlns:a16="http://schemas.microsoft.com/office/drawing/2014/main" id="{B8E63D3F-5DDE-4792-A986-29AA65498829}"/>
              </a:ext>
            </a:extLst>
          </p:cNvPr>
          <p:cNvSpPr txBox="1">
            <a:spLocks/>
          </p:cNvSpPr>
          <p:nvPr/>
        </p:nvSpPr>
        <p:spPr>
          <a:xfrm>
            <a:off x="1206684" y="1243622"/>
            <a:ext cx="5814602" cy="4876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Clr>
                <a:schemeClr val="lt1"/>
              </a:buClr>
              <a:buSzPts val="1800"/>
              <a:buNone/>
              <a:defRPr sz="2667" b="1" kern="1200">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chemeClr val="bg1">
                    <a:lumMod val="50000"/>
                  </a:schemeClr>
                </a:solidFill>
              </a:rPr>
              <a:t>Introduction and Problem Statement</a:t>
            </a:r>
          </a:p>
        </p:txBody>
      </p:sp>
    </p:spTree>
    <p:extLst>
      <p:ext uri="{BB962C8B-B14F-4D97-AF65-F5344CB8AC3E}">
        <p14:creationId xmlns:p14="http://schemas.microsoft.com/office/powerpoint/2010/main" val="3075710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Factors Affecting Ranking</a:t>
            </a:r>
          </a:p>
        </p:txBody>
      </p:sp>
      <p:pic>
        <p:nvPicPr>
          <p:cNvPr id="3" name="Picture 2" descr="Icon&#10;&#10;Description automatically generated">
            <a:extLst>
              <a:ext uri="{FF2B5EF4-FFF2-40B4-BE49-F238E27FC236}">
                <a16:creationId xmlns:a16="http://schemas.microsoft.com/office/drawing/2014/main" id="{434C9922-DE0D-459F-87F8-5D19129FA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99" y="2321500"/>
            <a:ext cx="2926080" cy="2926080"/>
          </a:xfrm>
          <a:prstGeom prst="rect">
            <a:avLst/>
          </a:prstGeom>
        </p:spPr>
      </p:pic>
      <p:sp>
        <p:nvSpPr>
          <p:cNvPr id="4" name="Rectangle: Rounded Corners 3">
            <a:extLst>
              <a:ext uri="{FF2B5EF4-FFF2-40B4-BE49-F238E27FC236}">
                <a16:creationId xmlns:a16="http://schemas.microsoft.com/office/drawing/2014/main" id="{7EC63AB2-6E31-4FD9-9759-00475063E4FF}"/>
              </a:ext>
            </a:extLst>
          </p:cNvPr>
          <p:cNvSpPr/>
          <p:nvPr/>
        </p:nvSpPr>
        <p:spPr>
          <a:xfrm>
            <a:off x="4712135" y="1519773"/>
            <a:ext cx="2222500" cy="72359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of Attractions</a:t>
            </a:r>
          </a:p>
        </p:txBody>
      </p:sp>
      <p:sp>
        <p:nvSpPr>
          <p:cNvPr id="5" name="Oval 4">
            <a:extLst>
              <a:ext uri="{FF2B5EF4-FFF2-40B4-BE49-F238E27FC236}">
                <a16:creationId xmlns:a16="http://schemas.microsoft.com/office/drawing/2014/main" id="{80FEDACD-7671-4B89-94F1-92C58E873527}"/>
              </a:ext>
            </a:extLst>
          </p:cNvPr>
          <p:cNvSpPr/>
          <p:nvPr/>
        </p:nvSpPr>
        <p:spPr>
          <a:xfrm>
            <a:off x="6489700" y="3169039"/>
            <a:ext cx="1828800" cy="18288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Hotels</a:t>
            </a:r>
          </a:p>
        </p:txBody>
      </p:sp>
      <p:sp>
        <p:nvSpPr>
          <p:cNvPr id="11" name="Rectangle: Rounded Corners 10">
            <a:extLst>
              <a:ext uri="{FF2B5EF4-FFF2-40B4-BE49-F238E27FC236}">
                <a16:creationId xmlns:a16="http://schemas.microsoft.com/office/drawing/2014/main" id="{3192E305-6DB3-4EAC-9A16-ED534E394587}"/>
              </a:ext>
            </a:extLst>
          </p:cNvPr>
          <p:cNvSpPr/>
          <p:nvPr/>
        </p:nvSpPr>
        <p:spPr>
          <a:xfrm>
            <a:off x="8114428" y="1543951"/>
            <a:ext cx="2222500" cy="72359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Overall Rating</a:t>
            </a:r>
          </a:p>
        </p:txBody>
      </p:sp>
      <p:sp>
        <p:nvSpPr>
          <p:cNvPr id="12" name="Rectangle: Rounded Corners 11">
            <a:extLst>
              <a:ext uri="{FF2B5EF4-FFF2-40B4-BE49-F238E27FC236}">
                <a16:creationId xmlns:a16="http://schemas.microsoft.com/office/drawing/2014/main" id="{3C3CC7F7-FBC9-4C2F-A7AA-C5CBA5D417C1}"/>
              </a:ext>
            </a:extLst>
          </p:cNvPr>
          <p:cNvSpPr/>
          <p:nvPr/>
        </p:nvSpPr>
        <p:spPr>
          <a:xfrm>
            <a:off x="9715801" y="2835275"/>
            <a:ext cx="2222500" cy="72359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of Reviews</a:t>
            </a:r>
          </a:p>
        </p:txBody>
      </p:sp>
      <p:sp>
        <p:nvSpPr>
          <p:cNvPr id="13" name="Rectangle: Rounded Corners 12">
            <a:extLst>
              <a:ext uri="{FF2B5EF4-FFF2-40B4-BE49-F238E27FC236}">
                <a16:creationId xmlns:a16="http://schemas.microsoft.com/office/drawing/2014/main" id="{B1F53D99-0E57-4E5C-841B-6494AF78CB6E}"/>
              </a:ext>
            </a:extLst>
          </p:cNvPr>
          <p:cNvSpPr/>
          <p:nvPr/>
        </p:nvSpPr>
        <p:spPr>
          <a:xfrm>
            <a:off x="9225678" y="4312082"/>
            <a:ext cx="2222500" cy="72359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Location Rating</a:t>
            </a:r>
          </a:p>
        </p:txBody>
      </p:sp>
      <p:sp>
        <p:nvSpPr>
          <p:cNvPr id="14" name="Rectangle: Rounded Corners 13">
            <a:extLst>
              <a:ext uri="{FF2B5EF4-FFF2-40B4-BE49-F238E27FC236}">
                <a16:creationId xmlns:a16="http://schemas.microsoft.com/office/drawing/2014/main" id="{ACC4A9F6-E2F6-441B-8DA5-0C9212ADDDD9}"/>
              </a:ext>
            </a:extLst>
          </p:cNvPr>
          <p:cNvSpPr/>
          <p:nvPr/>
        </p:nvSpPr>
        <p:spPr>
          <a:xfrm>
            <a:off x="8114428" y="5765144"/>
            <a:ext cx="2222500" cy="72359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Room Type</a:t>
            </a:r>
          </a:p>
          <a:p>
            <a:pPr algn="ctr"/>
            <a:r>
              <a:rPr lang="en-US">
                <a:solidFill>
                  <a:schemeClr val="tx1"/>
                </a:solidFill>
              </a:rPr>
              <a:t>(Non – Smoking)</a:t>
            </a:r>
          </a:p>
        </p:txBody>
      </p:sp>
      <p:sp>
        <p:nvSpPr>
          <p:cNvPr id="15" name="Rectangle: Rounded Corners 14">
            <a:extLst>
              <a:ext uri="{FF2B5EF4-FFF2-40B4-BE49-F238E27FC236}">
                <a16:creationId xmlns:a16="http://schemas.microsoft.com/office/drawing/2014/main" id="{2615942F-076E-49A6-8663-23C361049837}"/>
              </a:ext>
            </a:extLst>
          </p:cNvPr>
          <p:cNvSpPr/>
          <p:nvPr/>
        </p:nvSpPr>
        <p:spPr>
          <a:xfrm>
            <a:off x="4535023" y="5757538"/>
            <a:ext cx="2222500" cy="72359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Description of Hotel</a:t>
            </a:r>
          </a:p>
        </p:txBody>
      </p:sp>
      <p:sp>
        <p:nvSpPr>
          <p:cNvPr id="16" name="Rectangle: Rounded Corners 15">
            <a:extLst>
              <a:ext uri="{FF2B5EF4-FFF2-40B4-BE49-F238E27FC236}">
                <a16:creationId xmlns:a16="http://schemas.microsoft.com/office/drawing/2014/main" id="{0FE25B0D-7B5D-4280-A435-EAC8C776BD2D}"/>
              </a:ext>
            </a:extLst>
          </p:cNvPr>
          <p:cNvSpPr/>
          <p:nvPr/>
        </p:nvSpPr>
        <p:spPr>
          <a:xfrm>
            <a:off x="3629507" y="4256192"/>
            <a:ext cx="2222500" cy="72359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COVID Safety</a:t>
            </a:r>
          </a:p>
        </p:txBody>
      </p:sp>
      <p:sp>
        <p:nvSpPr>
          <p:cNvPr id="17" name="Rectangle: Rounded Corners 16">
            <a:extLst>
              <a:ext uri="{FF2B5EF4-FFF2-40B4-BE49-F238E27FC236}">
                <a16:creationId xmlns:a16="http://schemas.microsoft.com/office/drawing/2014/main" id="{61C467FA-3636-4F9D-BE0C-ED2299BF68C7}"/>
              </a:ext>
            </a:extLst>
          </p:cNvPr>
          <p:cNvSpPr/>
          <p:nvPr/>
        </p:nvSpPr>
        <p:spPr>
          <a:xfrm>
            <a:off x="3142999" y="2779622"/>
            <a:ext cx="2222500" cy="72359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of Restaurants</a:t>
            </a:r>
          </a:p>
        </p:txBody>
      </p:sp>
      <p:cxnSp>
        <p:nvCxnSpPr>
          <p:cNvPr id="9" name="Connector: Curved 8">
            <a:extLst>
              <a:ext uri="{FF2B5EF4-FFF2-40B4-BE49-F238E27FC236}">
                <a16:creationId xmlns:a16="http://schemas.microsoft.com/office/drawing/2014/main" id="{909270EB-6F07-4B75-AB78-EF16485A9F9D}"/>
              </a:ext>
            </a:extLst>
          </p:cNvPr>
          <p:cNvCxnSpPr>
            <a:cxnSpLocks/>
            <a:stCxn id="5" idx="1"/>
            <a:endCxn id="4" idx="2"/>
          </p:cNvCxnSpPr>
          <p:nvPr/>
        </p:nvCxnSpPr>
        <p:spPr>
          <a:xfrm rot="16200000" flipV="1">
            <a:off x="5693708" y="2373046"/>
            <a:ext cx="1193493" cy="934137"/>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F97444B-7C1D-4310-92D3-969266EA5965}"/>
              </a:ext>
            </a:extLst>
          </p:cNvPr>
          <p:cNvCxnSpPr>
            <a:cxnSpLocks/>
            <a:stCxn id="5" idx="0"/>
            <a:endCxn id="11" idx="2"/>
          </p:cNvCxnSpPr>
          <p:nvPr/>
        </p:nvCxnSpPr>
        <p:spPr>
          <a:xfrm rot="5400000" flipH="1" flipV="1">
            <a:off x="7864143" y="1807504"/>
            <a:ext cx="901493" cy="182157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679E4B21-8AED-4F1B-A78C-356805AD14D9}"/>
              </a:ext>
            </a:extLst>
          </p:cNvPr>
          <p:cNvCxnSpPr>
            <a:cxnSpLocks/>
            <a:stCxn id="5" idx="7"/>
            <a:endCxn id="12" idx="1"/>
          </p:cNvCxnSpPr>
          <p:nvPr/>
        </p:nvCxnSpPr>
        <p:spPr>
          <a:xfrm rot="5400000" flipH="1" flipV="1">
            <a:off x="8763345" y="2484406"/>
            <a:ext cx="239788" cy="1665123"/>
          </a:xfrm>
          <a:prstGeom prst="curvedConnector4">
            <a:avLst>
              <a:gd name="adj1" fmla="val 95334"/>
              <a:gd name="adj2" fmla="val 5804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4C6590B-5621-4A79-9A82-C88996C29B45}"/>
              </a:ext>
            </a:extLst>
          </p:cNvPr>
          <p:cNvCxnSpPr>
            <a:cxnSpLocks/>
            <a:stCxn id="5" idx="6"/>
            <a:endCxn id="13" idx="1"/>
          </p:cNvCxnSpPr>
          <p:nvPr/>
        </p:nvCxnSpPr>
        <p:spPr>
          <a:xfrm>
            <a:off x="8318500" y="4083439"/>
            <a:ext cx="907178" cy="590441"/>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27AB5F99-CF09-4986-A4B6-1F75F0F5B149}"/>
              </a:ext>
            </a:extLst>
          </p:cNvPr>
          <p:cNvCxnSpPr>
            <a:cxnSpLocks/>
            <a:stCxn id="5" idx="5"/>
            <a:endCxn id="14" idx="0"/>
          </p:cNvCxnSpPr>
          <p:nvPr/>
        </p:nvCxnSpPr>
        <p:spPr>
          <a:xfrm rot="16200000" flipH="1">
            <a:off x="8120615" y="4660080"/>
            <a:ext cx="1035127" cy="117500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6CC34AE-A1EB-4066-987F-43880F329217}"/>
              </a:ext>
            </a:extLst>
          </p:cNvPr>
          <p:cNvCxnSpPr>
            <a:cxnSpLocks/>
            <a:stCxn id="5" idx="4"/>
            <a:endCxn id="15" idx="0"/>
          </p:cNvCxnSpPr>
          <p:nvPr/>
        </p:nvCxnSpPr>
        <p:spPr>
          <a:xfrm rot="5400000">
            <a:off x="6145338" y="4498775"/>
            <a:ext cx="759699" cy="1757827"/>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E517F32-3989-410A-9C10-B4B2F1D66744}"/>
              </a:ext>
            </a:extLst>
          </p:cNvPr>
          <p:cNvCxnSpPr>
            <a:cxnSpLocks/>
            <a:stCxn id="5" idx="3"/>
            <a:endCxn id="16" idx="3"/>
          </p:cNvCxnSpPr>
          <p:nvPr/>
        </p:nvCxnSpPr>
        <p:spPr>
          <a:xfrm rot="5400000" flipH="1">
            <a:off x="6248751" y="4221247"/>
            <a:ext cx="112027" cy="905515"/>
          </a:xfrm>
          <a:prstGeom prst="curvedConnector4">
            <a:avLst>
              <a:gd name="adj1" fmla="val -204058"/>
              <a:gd name="adj2" fmla="val 6478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345A42C2-9100-4254-A310-A6F58302153B}"/>
              </a:ext>
            </a:extLst>
          </p:cNvPr>
          <p:cNvCxnSpPr>
            <a:cxnSpLocks/>
            <a:stCxn id="5" idx="2"/>
            <a:endCxn id="17" idx="3"/>
          </p:cNvCxnSpPr>
          <p:nvPr/>
        </p:nvCxnSpPr>
        <p:spPr>
          <a:xfrm rot="10800000">
            <a:off x="5365500" y="3141421"/>
            <a:ext cx="1124201" cy="942019"/>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01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3600">
                <a:solidFill>
                  <a:srgbClr val="3070AA"/>
                </a:solidFill>
                <a:latin typeface="+mn-lt"/>
              </a:rPr>
              <a:t>Effect of COVID Section on Hotel Rankings</a:t>
            </a:r>
          </a:p>
        </p:txBody>
      </p:sp>
      <p:pic>
        <p:nvPicPr>
          <p:cNvPr id="3" name="Picture 2" descr="Icon&#10;&#10;Description automatically generated">
            <a:extLst>
              <a:ext uri="{FF2B5EF4-FFF2-40B4-BE49-F238E27FC236}">
                <a16:creationId xmlns:a16="http://schemas.microsoft.com/office/drawing/2014/main" id="{5178FC83-E021-447F-B21C-771B889EF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1" y="2084024"/>
            <a:ext cx="3566160" cy="3566160"/>
          </a:xfrm>
          <a:prstGeom prst="rect">
            <a:avLst/>
          </a:prstGeom>
        </p:spPr>
      </p:pic>
      <p:grpSp>
        <p:nvGrpSpPr>
          <p:cNvPr id="16" name="Group 15">
            <a:extLst>
              <a:ext uri="{FF2B5EF4-FFF2-40B4-BE49-F238E27FC236}">
                <a16:creationId xmlns:a16="http://schemas.microsoft.com/office/drawing/2014/main" id="{502B1E37-732A-4D88-8F71-8C4234D90BAF}"/>
              </a:ext>
            </a:extLst>
          </p:cNvPr>
          <p:cNvGrpSpPr/>
          <p:nvPr/>
        </p:nvGrpSpPr>
        <p:grpSpPr>
          <a:xfrm>
            <a:off x="4526890" y="1262289"/>
            <a:ext cx="7161581" cy="5226450"/>
            <a:chOff x="4526890" y="1262289"/>
            <a:chExt cx="7161581" cy="5226450"/>
          </a:xfrm>
        </p:grpSpPr>
        <p:sp>
          <p:nvSpPr>
            <p:cNvPr id="10" name="Rectangle: Diagonal Corners Snipped 9">
              <a:extLst>
                <a:ext uri="{FF2B5EF4-FFF2-40B4-BE49-F238E27FC236}">
                  <a16:creationId xmlns:a16="http://schemas.microsoft.com/office/drawing/2014/main" id="{250CB74E-B968-441D-9D67-3C4BF580309A}"/>
                </a:ext>
              </a:extLst>
            </p:cNvPr>
            <p:cNvSpPr/>
            <p:nvPr/>
          </p:nvSpPr>
          <p:spPr>
            <a:xfrm>
              <a:off x="4526890" y="1279108"/>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Blip>
                  <a:blip r:embed="rId4">
                    <a:extLst>
                      <a:ext uri="{96DAC541-7B7A-43D3-8B79-37D633B846F1}">
                        <asvg:svgBlip xmlns:asvg="http://schemas.microsoft.com/office/drawing/2016/SVG/main" r:embed="rId5"/>
                      </a:ext>
                    </a:extLst>
                  </a:blip>
                </a:buBlip>
              </a:pPr>
              <a:endParaRPr lang="en-US" b="1" dirty="0">
                <a:solidFill>
                  <a:schemeClr val="tx1"/>
                </a:solidFill>
              </a:endParaRPr>
            </a:p>
            <a:p>
              <a:pPr marL="285750" indent="-285750">
                <a:buBlip>
                  <a:blip r:embed="rId4">
                    <a:extLst>
                      <a:ext uri="{96DAC541-7B7A-43D3-8B79-37D633B846F1}">
                        <asvg:svgBlip xmlns:asvg="http://schemas.microsoft.com/office/drawing/2016/SVG/main" r:embed="rId5"/>
                      </a:ext>
                    </a:extLst>
                  </a:blip>
                </a:buBlip>
              </a:pPr>
              <a:endParaRPr lang="en-US" b="1" dirty="0">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dirty="0">
                  <a:solidFill>
                    <a:schemeClr val="tx1"/>
                  </a:solidFill>
                </a:rPr>
                <a:t>Hotels that have COVID safety section have a significantly higher ranking than hotels that do NOT have COVID section </a:t>
              </a:r>
            </a:p>
            <a:p>
              <a:pPr marL="285750" indent="-285750">
                <a:buBlip>
                  <a:blip r:embed="rId4">
                    <a:extLst>
                      <a:ext uri="{96DAC541-7B7A-43D3-8B79-37D633B846F1}">
                        <asvg:svgBlip xmlns:asvg="http://schemas.microsoft.com/office/drawing/2016/SVG/main" r:embed="rId5"/>
                      </a:ext>
                    </a:extLst>
                  </a:blip>
                </a:buBlip>
              </a:pPr>
              <a:endParaRPr lang="en-US" dirty="0">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dirty="0">
                  <a:solidFill>
                    <a:schemeClr val="tx1"/>
                  </a:solidFill>
                </a:rPr>
                <a:t>It is recommended for the new or existing hotels to have the COVID safety measures implemented and have it listed on their </a:t>
              </a:r>
              <a:r>
                <a:rPr lang="en-US" dirty="0" err="1">
                  <a:solidFill>
                    <a:schemeClr val="tx1"/>
                  </a:solidFill>
                </a:rPr>
                <a:t>Tripadvisor</a:t>
              </a:r>
              <a:r>
                <a:rPr lang="en-US" dirty="0">
                  <a:solidFill>
                    <a:schemeClr val="tx1"/>
                  </a:solidFill>
                </a:rPr>
                <a:t> page</a:t>
              </a:r>
            </a:p>
          </p:txBody>
        </p:sp>
        <p:graphicFrame>
          <p:nvGraphicFramePr>
            <p:cNvPr id="7" name="Chart 6">
              <a:extLst>
                <a:ext uri="{FF2B5EF4-FFF2-40B4-BE49-F238E27FC236}">
                  <a16:creationId xmlns:a16="http://schemas.microsoft.com/office/drawing/2014/main" id="{AFA13C62-4BCE-42DA-89AC-11DAF829BED8}"/>
                </a:ext>
              </a:extLst>
            </p:cNvPr>
            <p:cNvGraphicFramePr/>
            <p:nvPr>
              <p:extLst>
                <p:ext uri="{D42A27DB-BD31-4B8C-83A1-F6EECF244321}">
                  <p14:modId xmlns:p14="http://schemas.microsoft.com/office/powerpoint/2010/main" val="1003885507"/>
                </p:ext>
              </p:extLst>
            </p:nvPr>
          </p:nvGraphicFramePr>
          <p:xfrm>
            <a:off x="6542314" y="1262289"/>
            <a:ext cx="4321629" cy="187234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7">
              <a:extLst>
                <a:ext uri="{FF2B5EF4-FFF2-40B4-BE49-F238E27FC236}">
                  <a16:creationId xmlns:a16="http://schemas.microsoft.com/office/drawing/2014/main" id="{99ED7E83-D179-49F2-95FA-8856CF30F13D}"/>
                </a:ext>
              </a:extLst>
            </p:cNvPr>
            <p:cNvSpPr txBox="1"/>
            <p:nvPr/>
          </p:nvSpPr>
          <p:spPr>
            <a:xfrm>
              <a:off x="7689304" y="2965355"/>
              <a:ext cx="2525487" cy="338554"/>
            </a:xfrm>
            <a:prstGeom prst="rect">
              <a:avLst/>
            </a:prstGeom>
            <a:noFill/>
          </p:spPr>
          <p:txBody>
            <a:bodyPr wrap="square" rtlCol="0">
              <a:spAutoFit/>
            </a:bodyPr>
            <a:lstStyle/>
            <a:p>
              <a:pPr algn="ctr"/>
              <a:r>
                <a:rPr lang="en-US" sz="1600"/>
                <a:t>Average Rank of Hotels</a:t>
              </a:r>
            </a:p>
          </p:txBody>
        </p:sp>
        <p:sp>
          <p:nvSpPr>
            <p:cNvPr id="11" name="TextBox 10">
              <a:extLst>
                <a:ext uri="{FF2B5EF4-FFF2-40B4-BE49-F238E27FC236}">
                  <a16:creationId xmlns:a16="http://schemas.microsoft.com/office/drawing/2014/main" id="{54900965-27F5-4308-B035-9543653ECBF9}"/>
                </a:ext>
              </a:extLst>
            </p:cNvPr>
            <p:cNvSpPr txBox="1"/>
            <p:nvPr/>
          </p:nvSpPr>
          <p:spPr>
            <a:xfrm>
              <a:off x="5000533" y="1499249"/>
              <a:ext cx="1541781" cy="584775"/>
            </a:xfrm>
            <a:prstGeom prst="rect">
              <a:avLst/>
            </a:prstGeom>
            <a:noFill/>
          </p:spPr>
          <p:txBody>
            <a:bodyPr wrap="square" rtlCol="0">
              <a:spAutoFit/>
            </a:bodyPr>
            <a:lstStyle/>
            <a:p>
              <a:pPr algn="r"/>
              <a:r>
                <a:rPr lang="en-US" sz="1600"/>
                <a:t>Hotels with COVID section</a:t>
              </a:r>
            </a:p>
          </p:txBody>
        </p:sp>
        <p:sp>
          <p:nvSpPr>
            <p:cNvPr id="12" name="TextBox 11">
              <a:extLst>
                <a:ext uri="{FF2B5EF4-FFF2-40B4-BE49-F238E27FC236}">
                  <a16:creationId xmlns:a16="http://schemas.microsoft.com/office/drawing/2014/main" id="{F706CA12-9A94-4F9F-95F1-910FE1E400FE}"/>
                </a:ext>
              </a:extLst>
            </p:cNvPr>
            <p:cNvSpPr txBox="1"/>
            <p:nvPr/>
          </p:nvSpPr>
          <p:spPr>
            <a:xfrm>
              <a:off x="5000533" y="2310864"/>
              <a:ext cx="1541781" cy="584775"/>
            </a:xfrm>
            <a:prstGeom prst="rect">
              <a:avLst/>
            </a:prstGeom>
            <a:noFill/>
          </p:spPr>
          <p:txBody>
            <a:bodyPr wrap="square" rtlCol="0">
              <a:spAutoFit/>
            </a:bodyPr>
            <a:lstStyle/>
            <a:p>
              <a:pPr algn="r"/>
              <a:r>
                <a:rPr lang="en-US" sz="1600"/>
                <a:t>Hotels without COVID section</a:t>
              </a:r>
            </a:p>
          </p:txBody>
        </p:sp>
        <p:sp>
          <p:nvSpPr>
            <p:cNvPr id="9" name="Oval 8">
              <a:extLst>
                <a:ext uri="{FF2B5EF4-FFF2-40B4-BE49-F238E27FC236}">
                  <a16:creationId xmlns:a16="http://schemas.microsoft.com/office/drawing/2014/main" id="{4778C27B-7D42-457C-AE66-B606D8172327}"/>
                </a:ext>
              </a:extLst>
            </p:cNvPr>
            <p:cNvSpPr/>
            <p:nvPr/>
          </p:nvSpPr>
          <p:spPr>
            <a:xfrm>
              <a:off x="8703128" y="1608756"/>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nvGrpSpPr>
            <p:cNvPr id="13" name="Group 12">
              <a:extLst>
                <a:ext uri="{FF2B5EF4-FFF2-40B4-BE49-F238E27FC236}">
                  <a16:creationId xmlns:a16="http://schemas.microsoft.com/office/drawing/2014/main" id="{148F8AA3-3269-41EC-AE91-6C2E33F95B47}"/>
                </a:ext>
              </a:extLst>
            </p:cNvPr>
            <p:cNvGrpSpPr/>
            <p:nvPr/>
          </p:nvGrpSpPr>
          <p:grpSpPr>
            <a:xfrm>
              <a:off x="5751722" y="3288901"/>
              <a:ext cx="4682653" cy="584775"/>
              <a:chOff x="5261446" y="3441301"/>
              <a:chExt cx="4682653" cy="584775"/>
            </a:xfrm>
          </p:grpSpPr>
          <p:sp>
            <p:nvSpPr>
              <p:cNvPr id="14" name="TextBox 13">
                <a:extLst>
                  <a:ext uri="{FF2B5EF4-FFF2-40B4-BE49-F238E27FC236}">
                    <a16:creationId xmlns:a16="http://schemas.microsoft.com/office/drawing/2014/main" id="{9CAF96CB-EF10-4869-85F2-2511A5276B13}"/>
                  </a:ext>
                </a:extLst>
              </p:cNvPr>
              <p:cNvSpPr txBox="1"/>
              <p:nvPr/>
            </p:nvSpPr>
            <p:spPr>
              <a:xfrm>
                <a:off x="5790836" y="3441301"/>
                <a:ext cx="4153263" cy="584775"/>
              </a:xfrm>
              <a:prstGeom prst="rect">
                <a:avLst/>
              </a:prstGeom>
              <a:noFill/>
            </p:spPr>
            <p:txBody>
              <a:bodyPr wrap="square" rtlCol="0">
                <a:spAutoFit/>
              </a:bodyPr>
              <a:lstStyle/>
              <a:p>
                <a:r>
                  <a:rPr lang="en-US" sz="1600" b="1"/>
                  <a:t>Statistically significant difference (with 95% CL)</a:t>
                </a:r>
              </a:p>
              <a:p>
                <a:r>
                  <a:rPr lang="en-US" sz="1600"/>
                  <a:t>Test performed: T- Test</a:t>
                </a:r>
              </a:p>
            </p:txBody>
          </p:sp>
          <p:sp>
            <p:nvSpPr>
              <p:cNvPr id="15" name="Oval 14">
                <a:extLst>
                  <a:ext uri="{FF2B5EF4-FFF2-40B4-BE49-F238E27FC236}">
                    <a16:creationId xmlns:a16="http://schemas.microsoft.com/office/drawing/2014/main" id="{334465E4-A020-44AF-A433-1FD7BA34C386}"/>
                  </a:ext>
                </a:extLst>
              </p:cNvPr>
              <p:cNvSpPr/>
              <p:nvPr/>
            </p:nvSpPr>
            <p:spPr>
              <a:xfrm>
                <a:off x="5261446" y="3550808"/>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grpSp>
    </p:spTree>
    <p:extLst>
      <p:ext uri="{BB962C8B-B14F-4D97-AF65-F5344CB8AC3E}">
        <p14:creationId xmlns:p14="http://schemas.microsoft.com/office/powerpoint/2010/main" val="422428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3600">
                <a:solidFill>
                  <a:srgbClr val="3070AA"/>
                </a:solidFill>
                <a:latin typeface="+mn-lt"/>
              </a:rPr>
              <a:t>Effect of Non-Smoking Room on Hotel Rating</a:t>
            </a:r>
          </a:p>
        </p:txBody>
      </p:sp>
      <p:pic>
        <p:nvPicPr>
          <p:cNvPr id="4" name="Picture 3" descr="Icon&#10;&#10;Description automatically generated">
            <a:extLst>
              <a:ext uri="{FF2B5EF4-FFF2-40B4-BE49-F238E27FC236}">
                <a16:creationId xmlns:a16="http://schemas.microsoft.com/office/drawing/2014/main" id="{586FF0F7-31C0-4226-B2CA-5459627C6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45" y="2084024"/>
            <a:ext cx="3566160" cy="3566160"/>
          </a:xfrm>
          <a:prstGeom prst="rect">
            <a:avLst/>
          </a:prstGeom>
        </p:spPr>
      </p:pic>
      <p:grpSp>
        <p:nvGrpSpPr>
          <p:cNvPr id="8" name="Group 7">
            <a:extLst>
              <a:ext uri="{FF2B5EF4-FFF2-40B4-BE49-F238E27FC236}">
                <a16:creationId xmlns:a16="http://schemas.microsoft.com/office/drawing/2014/main" id="{4437468E-E318-4DBF-A3C0-A769B437ECAC}"/>
              </a:ext>
            </a:extLst>
          </p:cNvPr>
          <p:cNvGrpSpPr/>
          <p:nvPr/>
        </p:nvGrpSpPr>
        <p:grpSpPr>
          <a:xfrm>
            <a:off x="4526890" y="1262289"/>
            <a:ext cx="7161581" cy="5226450"/>
            <a:chOff x="4526890" y="1262289"/>
            <a:chExt cx="7161581" cy="5226450"/>
          </a:xfrm>
        </p:grpSpPr>
        <p:sp>
          <p:nvSpPr>
            <p:cNvPr id="9" name="Rectangle: Diagonal Corners Snipped 8">
              <a:extLst>
                <a:ext uri="{FF2B5EF4-FFF2-40B4-BE49-F238E27FC236}">
                  <a16:creationId xmlns:a16="http://schemas.microsoft.com/office/drawing/2014/main" id="{42E0B51E-961F-4144-B95F-E56AD371321D}"/>
                </a:ext>
              </a:extLst>
            </p:cNvPr>
            <p:cNvSpPr/>
            <p:nvPr/>
          </p:nvSpPr>
          <p:spPr>
            <a:xfrm>
              <a:off x="4526890" y="1279108"/>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Blip>
                  <a:blip r:embed="rId4">
                    <a:extLst>
                      <a:ext uri="{96DAC541-7B7A-43D3-8B79-37D633B846F1}">
                        <asvg:svgBlip xmlns:asvg="http://schemas.microsoft.com/office/drawing/2016/SVG/main" r:embed="rId5"/>
                      </a:ext>
                    </a:extLst>
                  </a:blip>
                </a:buBlip>
              </a:pPr>
              <a:endParaRPr lang="en-US" b="1">
                <a:solidFill>
                  <a:schemeClr val="tx1"/>
                </a:solidFill>
              </a:endParaRPr>
            </a:p>
            <a:p>
              <a:pPr marL="285750" indent="-285750">
                <a:buBlip>
                  <a:blip r:embed="rId4">
                    <a:extLst>
                      <a:ext uri="{96DAC541-7B7A-43D3-8B79-37D633B846F1}">
                        <asvg:svgBlip xmlns:asvg="http://schemas.microsoft.com/office/drawing/2016/SVG/main" r:embed="rId5"/>
                      </a:ext>
                    </a:extLst>
                  </a:blip>
                </a:buBlip>
              </a:pPr>
              <a:endParaRPr lang="en-US" b="1">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a:solidFill>
                    <a:schemeClr val="tx1"/>
                  </a:solidFill>
                </a:rPr>
                <a:t>With the ongoing COVID-19 pandemic, more and more people are preferring hotels with Non-Smoking rooms and this translates into a significantly higher rating of hotels that have non-smoking rooms compared to others</a:t>
              </a:r>
            </a:p>
            <a:p>
              <a:pPr marL="285750" indent="-285750">
                <a:buBlip>
                  <a:blip r:embed="rId4">
                    <a:extLst>
                      <a:ext uri="{96DAC541-7B7A-43D3-8B79-37D633B846F1}">
                        <asvg:svgBlip xmlns:asvg="http://schemas.microsoft.com/office/drawing/2016/SVG/main" r:embed="rId5"/>
                      </a:ext>
                    </a:extLst>
                  </a:blip>
                </a:buBlip>
              </a:pPr>
              <a:endParaRPr lang="en-US">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a:solidFill>
                    <a:schemeClr val="tx1"/>
                  </a:solidFill>
                </a:rPr>
                <a:t>It is recommended for the hotels to have or convert some of their rooms to Non-Smoking rooms</a:t>
              </a:r>
            </a:p>
          </p:txBody>
        </p:sp>
        <p:graphicFrame>
          <p:nvGraphicFramePr>
            <p:cNvPr id="11" name="Chart 10">
              <a:extLst>
                <a:ext uri="{FF2B5EF4-FFF2-40B4-BE49-F238E27FC236}">
                  <a16:creationId xmlns:a16="http://schemas.microsoft.com/office/drawing/2014/main" id="{D8537473-718D-473E-8133-89304DA55CD2}"/>
                </a:ext>
              </a:extLst>
            </p:cNvPr>
            <p:cNvGraphicFramePr/>
            <p:nvPr>
              <p:extLst>
                <p:ext uri="{D42A27DB-BD31-4B8C-83A1-F6EECF244321}">
                  <p14:modId xmlns:p14="http://schemas.microsoft.com/office/powerpoint/2010/main" val="2492394543"/>
                </p:ext>
              </p:extLst>
            </p:nvPr>
          </p:nvGraphicFramePr>
          <p:xfrm>
            <a:off x="6542314" y="1262289"/>
            <a:ext cx="4321629" cy="1872343"/>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722E8F07-AB1C-4701-9357-9C65FA8630A9}"/>
                </a:ext>
              </a:extLst>
            </p:cNvPr>
            <p:cNvSpPr txBox="1"/>
            <p:nvPr/>
          </p:nvSpPr>
          <p:spPr>
            <a:xfrm>
              <a:off x="7689304" y="2965355"/>
              <a:ext cx="2525487" cy="338554"/>
            </a:xfrm>
            <a:prstGeom prst="rect">
              <a:avLst/>
            </a:prstGeom>
            <a:noFill/>
          </p:spPr>
          <p:txBody>
            <a:bodyPr wrap="square" rtlCol="0">
              <a:spAutoFit/>
            </a:bodyPr>
            <a:lstStyle/>
            <a:p>
              <a:pPr algn="ctr"/>
              <a:r>
                <a:rPr lang="en-US" sz="1600"/>
                <a:t>% of Hotels (Rated 4, 5)</a:t>
              </a:r>
            </a:p>
          </p:txBody>
        </p:sp>
        <p:sp>
          <p:nvSpPr>
            <p:cNvPr id="13" name="TextBox 12">
              <a:extLst>
                <a:ext uri="{FF2B5EF4-FFF2-40B4-BE49-F238E27FC236}">
                  <a16:creationId xmlns:a16="http://schemas.microsoft.com/office/drawing/2014/main" id="{09B07BF0-AC24-4330-98A4-E6FEDF473DDF}"/>
                </a:ext>
              </a:extLst>
            </p:cNvPr>
            <p:cNvSpPr txBox="1"/>
            <p:nvPr/>
          </p:nvSpPr>
          <p:spPr>
            <a:xfrm>
              <a:off x="4724401" y="1499249"/>
              <a:ext cx="1817914" cy="584775"/>
            </a:xfrm>
            <a:prstGeom prst="rect">
              <a:avLst/>
            </a:prstGeom>
            <a:noFill/>
          </p:spPr>
          <p:txBody>
            <a:bodyPr wrap="square" rtlCol="0">
              <a:spAutoFit/>
            </a:bodyPr>
            <a:lstStyle/>
            <a:p>
              <a:pPr algn="r"/>
              <a:r>
                <a:rPr lang="en-US" sz="1600"/>
                <a:t>Hotels with Non-Smoking rooms</a:t>
              </a:r>
            </a:p>
          </p:txBody>
        </p:sp>
        <p:sp>
          <p:nvSpPr>
            <p:cNvPr id="14" name="TextBox 13">
              <a:extLst>
                <a:ext uri="{FF2B5EF4-FFF2-40B4-BE49-F238E27FC236}">
                  <a16:creationId xmlns:a16="http://schemas.microsoft.com/office/drawing/2014/main" id="{B09C7B0A-8D19-4AD7-885C-4E96D847316D}"/>
                </a:ext>
              </a:extLst>
            </p:cNvPr>
            <p:cNvSpPr txBox="1"/>
            <p:nvPr/>
          </p:nvSpPr>
          <p:spPr>
            <a:xfrm>
              <a:off x="4526891" y="2310864"/>
              <a:ext cx="2015424" cy="584775"/>
            </a:xfrm>
            <a:prstGeom prst="rect">
              <a:avLst/>
            </a:prstGeom>
            <a:noFill/>
          </p:spPr>
          <p:txBody>
            <a:bodyPr wrap="square" rtlCol="0">
              <a:spAutoFit/>
            </a:bodyPr>
            <a:lstStyle/>
            <a:p>
              <a:pPr algn="r"/>
              <a:r>
                <a:rPr lang="en-US" sz="1600"/>
                <a:t>Hotels without Non-Smoking rooms</a:t>
              </a:r>
            </a:p>
          </p:txBody>
        </p:sp>
        <p:sp>
          <p:nvSpPr>
            <p:cNvPr id="15" name="Oval 14">
              <a:extLst>
                <a:ext uri="{FF2B5EF4-FFF2-40B4-BE49-F238E27FC236}">
                  <a16:creationId xmlns:a16="http://schemas.microsoft.com/office/drawing/2014/main" id="{5EDD387F-5451-4914-BF16-252E6BD5A89A}"/>
                </a:ext>
              </a:extLst>
            </p:cNvPr>
            <p:cNvSpPr/>
            <p:nvPr/>
          </p:nvSpPr>
          <p:spPr>
            <a:xfrm>
              <a:off x="10727567" y="1608756"/>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nvGrpSpPr>
            <p:cNvPr id="16" name="Group 15">
              <a:extLst>
                <a:ext uri="{FF2B5EF4-FFF2-40B4-BE49-F238E27FC236}">
                  <a16:creationId xmlns:a16="http://schemas.microsoft.com/office/drawing/2014/main" id="{4E997ACB-7E87-4A3B-9B08-AE4C92370EAD}"/>
                </a:ext>
              </a:extLst>
            </p:cNvPr>
            <p:cNvGrpSpPr/>
            <p:nvPr/>
          </p:nvGrpSpPr>
          <p:grpSpPr>
            <a:xfrm>
              <a:off x="5751722" y="3288901"/>
              <a:ext cx="4682653" cy="584775"/>
              <a:chOff x="5261446" y="3441301"/>
              <a:chExt cx="4682653" cy="584775"/>
            </a:xfrm>
          </p:grpSpPr>
          <p:sp>
            <p:nvSpPr>
              <p:cNvPr id="17" name="TextBox 16">
                <a:extLst>
                  <a:ext uri="{FF2B5EF4-FFF2-40B4-BE49-F238E27FC236}">
                    <a16:creationId xmlns:a16="http://schemas.microsoft.com/office/drawing/2014/main" id="{CBDA4F59-6C2F-4CD2-9CB7-8FBEF7A206CC}"/>
                  </a:ext>
                </a:extLst>
              </p:cNvPr>
              <p:cNvSpPr txBox="1"/>
              <p:nvPr/>
            </p:nvSpPr>
            <p:spPr>
              <a:xfrm>
                <a:off x="5790836" y="3441301"/>
                <a:ext cx="4153263" cy="584775"/>
              </a:xfrm>
              <a:prstGeom prst="rect">
                <a:avLst/>
              </a:prstGeom>
              <a:noFill/>
            </p:spPr>
            <p:txBody>
              <a:bodyPr wrap="square" rtlCol="0">
                <a:spAutoFit/>
              </a:bodyPr>
              <a:lstStyle/>
              <a:p>
                <a:r>
                  <a:rPr lang="en-US" sz="1600" b="1"/>
                  <a:t>Statistically significant difference (with 95% CL)</a:t>
                </a:r>
              </a:p>
              <a:p>
                <a:r>
                  <a:rPr lang="en-US" sz="1600"/>
                  <a:t>Test performed: Z- Test</a:t>
                </a:r>
              </a:p>
            </p:txBody>
          </p:sp>
          <p:sp>
            <p:nvSpPr>
              <p:cNvPr id="18" name="Oval 17">
                <a:extLst>
                  <a:ext uri="{FF2B5EF4-FFF2-40B4-BE49-F238E27FC236}">
                    <a16:creationId xmlns:a16="http://schemas.microsoft.com/office/drawing/2014/main" id="{3DA84029-9690-4C4E-B291-0F556342D685}"/>
                  </a:ext>
                </a:extLst>
              </p:cNvPr>
              <p:cNvSpPr/>
              <p:nvPr/>
            </p:nvSpPr>
            <p:spPr>
              <a:xfrm>
                <a:off x="5261446" y="3550808"/>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grpSp>
    </p:spTree>
    <p:extLst>
      <p:ext uri="{BB962C8B-B14F-4D97-AF65-F5344CB8AC3E}">
        <p14:creationId xmlns:p14="http://schemas.microsoft.com/office/powerpoint/2010/main" val="1416681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3600">
                <a:solidFill>
                  <a:srgbClr val="3070AA"/>
                </a:solidFill>
                <a:latin typeface="+mn-lt"/>
              </a:rPr>
              <a:t>Effect of Description on Hotel Rankings</a:t>
            </a:r>
          </a:p>
        </p:txBody>
      </p:sp>
      <p:pic>
        <p:nvPicPr>
          <p:cNvPr id="6" name="Picture 5" descr="Icon&#10;&#10;Description automatically generated">
            <a:extLst>
              <a:ext uri="{FF2B5EF4-FFF2-40B4-BE49-F238E27FC236}">
                <a16:creationId xmlns:a16="http://schemas.microsoft.com/office/drawing/2014/main" id="{3D885BBB-CC4D-49C1-9E15-D2C63E4C5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34" y="2084024"/>
            <a:ext cx="3566160" cy="3566160"/>
          </a:xfrm>
          <a:prstGeom prst="rect">
            <a:avLst/>
          </a:prstGeom>
        </p:spPr>
      </p:pic>
      <p:grpSp>
        <p:nvGrpSpPr>
          <p:cNvPr id="9" name="Group 8">
            <a:extLst>
              <a:ext uri="{FF2B5EF4-FFF2-40B4-BE49-F238E27FC236}">
                <a16:creationId xmlns:a16="http://schemas.microsoft.com/office/drawing/2014/main" id="{4547102D-A557-4C50-B775-930DE01F5C04}"/>
              </a:ext>
            </a:extLst>
          </p:cNvPr>
          <p:cNvGrpSpPr/>
          <p:nvPr/>
        </p:nvGrpSpPr>
        <p:grpSpPr>
          <a:xfrm>
            <a:off x="4241800" y="1262289"/>
            <a:ext cx="7446671" cy="5226450"/>
            <a:chOff x="4241800" y="1262289"/>
            <a:chExt cx="7446671" cy="5226450"/>
          </a:xfrm>
        </p:grpSpPr>
        <p:sp>
          <p:nvSpPr>
            <p:cNvPr id="11" name="Rectangle: Diagonal Corners Snipped 10">
              <a:extLst>
                <a:ext uri="{FF2B5EF4-FFF2-40B4-BE49-F238E27FC236}">
                  <a16:creationId xmlns:a16="http://schemas.microsoft.com/office/drawing/2014/main" id="{9939C14C-ECC2-4C6C-8FEE-253FFCEC8745}"/>
                </a:ext>
              </a:extLst>
            </p:cNvPr>
            <p:cNvSpPr/>
            <p:nvPr/>
          </p:nvSpPr>
          <p:spPr>
            <a:xfrm>
              <a:off x="4526890" y="1279108"/>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Blip>
                  <a:blip r:embed="rId4">
                    <a:extLst>
                      <a:ext uri="{96DAC541-7B7A-43D3-8B79-37D633B846F1}">
                        <asvg:svgBlip xmlns:asvg="http://schemas.microsoft.com/office/drawing/2016/SVG/main" r:embed="rId5"/>
                      </a:ext>
                    </a:extLst>
                  </a:blip>
                </a:buBlip>
              </a:pPr>
              <a:endParaRPr lang="en-US" b="1" dirty="0">
                <a:solidFill>
                  <a:schemeClr val="tx1"/>
                </a:solidFill>
              </a:endParaRPr>
            </a:p>
            <a:p>
              <a:pPr marL="285750" indent="-285750">
                <a:buBlip>
                  <a:blip r:embed="rId4">
                    <a:extLst>
                      <a:ext uri="{96DAC541-7B7A-43D3-8B79-37D633B846F1}">
                        <asvg:svgBlip xmlns:asvg="http://schemas.microsoft.com/office/drawing/2016/SVG/main" r:embed="rId5"/>
                      </a:ext>
                    </a:extLst>
                  </a:blip>
                </a:buBlip>
              </a:pPr>
              <a:endParaRPr lang="en-US" b="1" dirty="0">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dirty="0">
                  <a:solidFill>
                    <a:schemeClr val="tx1"/>
                  </a:solidFill>
                </a:rPr>
                <a:t>Hotels that have a brief description of them with more than 100 words have a </a:t>
              </a:r>
              <a:r>
                <a:rPr lang="en-US">
                  <a:solidFill>
                    <a:schemeClr val="tx1"/>
                  </a:solidFill>
                </a:rPr>
                <a:t>significantly higher </a:t>
              </a:r>
              <a:r>
                <a:rPr lang="en-US" dirty="0">
                  <a:solidFill>
                    <a:schemeClr val="tx1"/>
                  </a:solidFill>
                </a:rPr>
                <a:t>ranking compared to hotels with less than 100 words of description</a:t>
              </a:r>
            </a:p>
            <a:p>
              <a:pPr marL="285750" indent="-285750">
                <a:buBlip>
                  <a:blip r:embed="rId4">
                    <a:extLst>
                      <a:ext uri="{96DAC541-7B7A-43D3-8B79-37D633B846F1}">
                        <asvg:svgBlip xmlns:asvg="http://schemas.microsoft.com/office/drawing/2016/SVG/main" r:embed="rId5"/>
                      </a:ext>
                    </a:extLst>
                  </a:blip>
                </a:buBlip>
              </a:pPr>
              <a:endParaRPr lang="en-US" dirty="0">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dirty="0">
                  <a:solidFill>
                    <a:schemeClr val="tx1"/>
                  </a:solidFill>
                </a:rPr>
                <a:t>In this world of information, it is advised to provide a more detailed description of hotel for the guests to make an informed decision on their stay</a:t>
              </a:r>
            </a:p>
          </p:txBody>
        </p:sp>
        <p:graphicFrame>
          <p:nvGraphicFramePr>
            <p:cNvPr id="12" name="Chart 11">
              <a:extLst>
                <a:ext uri="{FF2B5EF4-FFF2-40B4-BE49-F238E27FC236}">
                  <a16:creationId xmlns:a16="http://schemas.microsoft.com/office/drawing/2014/main" id="{093AFFFF-991C-4A4F-86F1-25238C2778F9}"/>
                </a:ext>
              </a:extLst>
            </p:cNvPr>
            <p:cNvGraphicFramePr/>
            <p:nvPr>
              <p:extLst>
                <p:ext uri="{D42A27DB-BD31-4B8C-83A1-F6EECF244321}">
                  <p14:modId xmlns:p14="http://schemas.microsoft.com/office/powerpoint/2010/main" val="1116375646"/>
                </p:ext>
              </p:extLst>
            </p:nvPr>
          </p:nvGraphicFramePr>
          <p:xfrm>
            <a:off x="6542314" y="1262289"/>
            <a:ext cx="4321629" cy="1872343"/>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431EF8AB-872E-47A9-A193-3ED75766912D}"/>
                </a:ext>
              </a:extLst>
            </p:cNvPr>
            <p:cNvSpPr txBox="1"/>
            <p:nvPr/>
          </p:nvSpPr>
          <p:spPr>
            <a:xfrm>
              <a:off x="7689304" y="2965355"/>
              <a:ext cx="2525487" cy="338554"/>
            </a:xfrm>
            <a:prstGeom prst="rect">
              <a:avLst/>
            </a:prstGeom>
            <a:noFill/>
          </p:spPr>
          <p:txBody>
            <a:bodyPr wrap="square" rtlCol="0">
              <a:spAutoFit/>
            </a:bodyPr>
            <a:lstStyle/>
            <a:p>
              <a:pPr algn="ctr"/>
              <a:r>
                <a:rPr lang="en-US" sz="1600"/>
                <a:t>Average Rank of Hotels</a:t>
              </a:r>
            </a:p>
          </p:txBody>
        </p:sp>
        <p:sp>
          <p:nvSpPr>
            <p:cNvPr id="14" name="TextBox 13">
              <a:extLst>
                <a:ext uri="{FF2B5EF4-FFF2-40B4-BE49-F238E27FC236}">
                  <a16:creationId xmlns:a16="http://schemas.microsoft.com/office/drawing/2014/main" id="{C320CF22-9A3A-40F0-88EB-3493EA49BF47}"/>
                </a:ext>
              </a:extLst>
            </p:cNvPr>
            <p:cNvSpPr txBox="1"/>
            <p:nvPr/>
          </p:nvSpPr>
          <p:spPr>
            <a:xfrm>
              <a:off x="4241800" y="1499249"/>
              <a:ext cx="2376715" cy="584775"/>
            </a:xfrm>
            <a:prstGeom prst="rect">
              <a:avLst/>
            </a:prstGeom>
            <a:noFill/>
          </p:spPr>
          <p:txBody>
            <a:bodyPr wrap="square" rtlCol="0">
              <a:spAutoFit/>
            </a:bodyPr>
            <a:lstStyle/>
            <a:p>
              <a:pPr algn="r"/>
              <a:r>
                <a:rPr lang="en-US" sz="1600"/>
                <a:t>Hotels with Description &gt;100 words</a:t>
              </a:r>
            </a:p>
          </p:txBody>
        </p:sp>
        <p:sp>
          <p:nvSpPr>
            <p:cNvPr id="15" name="TextBox 14">
              <a:extLst>
                <a:ext uri="{FF2B5EF4-FFF2-40B4-BE49-F238E27FC236}">
                  <a16:creationId xmlns:a16="http://schemas.microsoft.com/office/drawing/2014/main" id="{2A0B840E-C81A-4A30-B7D0-F509EE0EEFAF}"/>
                </a:ext>
              </a:extLst>
            </p:cNvPr>
            <p:cNvSpPr txBox="1"/>
            <p:nvPr/>
          </p:nvSpPr>
          <p:spPr>
            <a:xfrm>
              <a:off x="4241801" y="2310864"/>
              <a:ext cx="2376714" cy="584775"/>
            </a:xfrm>
            <a:prstGeom prst="rect">
              <a:avLst/>
            </a:prstGeom>
            <a:noFill/>
          </p:spPr>
          <p:txBody>
            <a:bodyPr wrap="square" rtlCol="0">
              <a:spAutoFit/>
            </a:bodyPr>
            <a:lstStyle/>
            <a:p>
              <a:pPr algn="r"/>
              <a:r>
                <a:rPr lang="en-US" sz="1600"/>
                <a:t>Hotels with Description &lt;=100 words</a:t>
              </a:r>
            </a:p>
          </p:txBody>
        </p:sp>
        <p:sp>
          <p:nvSpPr>
            <p:cNvPr id="16" name="Oval 15">
              <a:extLst>
                <a:ext uri="{FF2B5EF4-FFF2-40B4-BE49-F238E27FC236}">
                  <a16:creationId xmlns:a16="http://schemas.microsoft.com/office/drawing/2014/main" id="{EB592270-FA9F-4E33-9AE1-73DB82AEA185}"/>
                </a:ext>
              </a:extLst>
            </p:cNvPr>
            <p:cNvSpPr/>
            <p:nvPr/>
          </p:nvSpPr>
          <p:spPr>
            <a:xfrm>
              <a:off x="9160328" y="1608756"/>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nvGrpSpPr>
            <p:cNvPr id="17" name="Group 16">
              <a:extLst>
                <a:ext uri="{FF2B5EF4-FFF2-40B4-BE49-F238E27FC236}">
                  <a16:creationId xmlns:a16="http://schemas.microsoft.com/office/drawing/2014/main" id="{66DB1B7A-420B-44C8-AFB6-AD95D0C9CF84}"/>
                </a:ext>
              </a:extLst>
            </p:cNvPr>
            <p:cNvGrpSpPr/>
            <p:nvPr/>
          </p:nvGrpSpPr>
          <p:grpSpPr>
            <a:xfrm>
              <a:off x="5751722" y="3288901"/>
              <a:ext cx="4682653" cy="584775"/>
              <a:chOff x="5261446" y="3441301"/>
              <a:chExt cx="4682653" cy="584775"/>
            </a:xfrm>
          </p:grpSpPr>
          <p:sp>
            <p:nvSpPr>
              <p:cNvPr id="18" name="TextBox 17">
                <a:extLst>
                  <a:ext uri="{FF2B5EF4-FFF2-40B4-BE49-F238E27FC236}">
                    <a16:creationId xmlns:a16="http://schemas.microsoft.com/office/drawing/2014/main" id="{41030602-1BF7-4BB5-9806-03F1B2D4522E}"/>
                  </a:ext>
                </a:extLst>
              </p:cNvPr>
              <p:cNvSpPr txBox="1"/>
              <p:nvPr/>
            </p:nvSpPr>
            <p:spPr>
              <a:xfrm>
                <a:off x="5790836" y="3441301"/>
                <a:ext cx="4153263" cy="584775"/>
              </a:xfrm>
              <a:prstGeom prst="rect">
                <a:avLst/>
              </a:prstGeom>
              <a:noFill/>
            </p:spPr>
            <p:txBody>
              <a:bodyPr wrap="square" rtlCol="0">
                <a:spAutoFit/>
              </a:bodyPr>
              <a:lstStyle/>
              <a:p>
                <a:r>
                  <a:rPr lang="en-US" sz="1600" b="1"/>
                  <a:t>Statistically significant difference (with 95% CL)</a:t>
                </a:r>
              </a:p>
              <a:p>
                <a:r>
                  <a:rPr lang="en-US" sz="1600"/>
                  <a:t>Test performed: T- Test</a:t>
                </a:r>
              </a:p>
            </p:txBody>
          </p:sp>
          <p:sp>
            <p:nvSpPr>
              <p:cNvPr id="19" name="Oval 18">
                <a:extLst>
                  <a:ext uri="{FF2B5EF4-FFF2-40B4-BE49-F238E27FC236}">
                    <a16:creationId xmlns:a16="http://schemas.microsoft.com/office/drawing/2014/main" id="{DC70C7A4-8C8D-423C-885B-D4DA5303BEB9}"/>
                  </a:ext>
                </a:extLst>
              </p:cNvPr>
              <p:cNvSpPr/>
              <p:nvPr/>
            </p:nvSpPr>
            <p:spPr>
              <a:xfrm>
                <a:off x="5261446" y="3550808"/>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grpSp>
    </p:spTree>
    <p:extLst>
      <p:ext uri="{BB962C8B-B14F-4D97-AF65-F5344CB8AC3E}">
        <p14:creationId xmlns:p14="http://schemas.microsoft.com/office/powerpoint/2010/main" val="2771991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3600">
                <a:solidFill>
                  <a:srgbClr val="3070AA"/>
                </a:solidFill>
                <a:latin typeface="+mn-lt"/>
              </a:rPr>
              <a:t>Effect of # of Attractions on Hotel Rankings</a:t>
            </a:r>
          </a:p>
        </p:txBody>
      </p:sp>
      <p:sp>
        <p:nvSpPr>
          <p:cNvPr id="10" name="Rectangle: Diagonal Corners Snipped 9">
            <a:extLst>
              <a:ext uri="{FF2B5EF4-FFF2-40B4-BE49-F238E27FC236}">
                <a16:creationId xmlns:a16="http://schemas.microsoft.com/office/drawing/2014/main" id="{250CB74E-B968-441D-9D67-3C4BF580309A}"/>
              </a:ext>
            </a:extLst>
          </p:cNvPr>
          <p:cNvSpPr/>
          <p:nvPr/>
        </p:nvSpPr>
        <p:spPr>
          <a:xfrm>
            <a:off x="4512258" y="1262289"/>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300000"/>
              </a:lnSpc>
              <a:buBlip>
                <a:blip r:embed="rId3">
                  <a:extLst>
                    <a:ext uri="{96DAC541-7B7A-43D3-8B79-37D633B846F1}">
                      <asvg:svgBlip xmlns:asvg="http://schemas.microsoft.com/office/drawing/2016/SVG/main" r:embed="rId4"/>
                    </a:ext>
                  </a:extLst>
                </a:blip>
              </a:buBlip>
            </a:pPr>
            <a:endParaRPr lang="en-US" b="1">
              <a:solidFill>
                <a:schemeClr val="tx1"/>
              </a:solidFill>
            </a:endParaRPr>
          </a:p>
        </p:txBody>
      </p:sp>
      <p:pic>
        <p:nvPicPr>
          <p:cNvPr id="4" name="Picture 3" descr="Icon&#10;&#10;Description automatically generated">
            <a:extLst>
              <a:ext uri="{FF2B5EF4-FFF2-40B4-BE49-F238E27FC236}">
                <a16:creationId xmlns:a16="http://schemas.microsoft.com/office/drawing/2014/main" id="{542FBDC2-84B5-4900-810A-0BA06FC82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1" y="2084024"/>
            <a:ext cx="3566160" cy="3566160"/>
          </a:xfrm>
          <a:prstGeom prst="rect">
            <a:avLst/>
          </a:prstGeom>
        </p:spPr>
      </p:pic>
      <p:grpSp>
        <p:nvGrpSpPr>
          <p:cNvPr id="18" name="Group 17">
            <a:extLst>
              <a:ext uri="{FF2B5EF4-FFF2-40B4-BE49-F238E27FC236}">
                <a16:creationId xmlns:a16="http://schemas.microsoft.com/office/drawing/2014/main" id="{D4F6A8AC-1616-452E-8400-28787CBD97C4}"/>
              </a:ext>
            </a:extLst>
          </p:cNvPr>
          <p:cNvGrpSpPr/>
          <p:nvPr/>
        </p:nvGrpSpPr>
        <p:grpSpPr>
          <a:xfrm>
            <a:off x="4241800" y="1262289"/>
            <a:ext cx="7446671" cy="5226450"/>
            <a:chOff x="4241800" y="1262289"/>
            <a:chExt cx="7446671" cy="5226450"/>
          </a:xfrm>
        </p:grpSpPr>
        <p:sp>
          <p:nvSpPr>
            <p:cNvPr id="19" name="Rectangle: Diagonal Corners Snipped 18">
              <a:extLst>
                <a:ext uri="{FF2B5EF4-FFF2-40B4-BE49-F238E27FC236}">
                  <a16:creationId xmlns:a16="http://schemas.microsoft.com/office/drawing/2014/main" id="{E0577F2F-A469-492E-AB1A-960C9202C4D2}"/>
                </a:ext>
              </a:extLst>
            </p:cNvPr>
            <p:cNvSpPr/>
            <p:nvPr/>
          </p:nvSpPr>
          <p:spPr>
            <a:xfrm>
              <a:off x="4526890" y="1279108"/>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Blip>
                  <a:blip r:embed="rId3">
                    <a:extLst>
                      <a:ext uri="{96DAC541-7B7A-43D3-8B79-37D633B846F1}">
                        <asvg:svgBlip xmlns:asvg="http://schemas.microsoft.com/office/drawing/2016/SVG/main" r:embed="rId4"/>
                      </a:ext>
                    </a:extLst>
                  </a:blip>
                </a:buBlip>
              </a:pPr>
              <a:endParaRPr lang="en-US" b="1">
                <a:solidFill>
                  <a:schemeClr val="tx1"/>
                </a:solidFill>
              </a:endParaRPr>
            </a:p>
            <a:p>
              <a:pPr marL="285750" indent="-285750">
                <a:buBlip>
                  <a:blip r:embed="rId3">
                    <a:extLst>
                      <a:ext uri="{96DAC541-7B7A-43D3-8B79-37D633B846F1}">
                        <asvg:svgBlip xmlns:asvg="http://schemas.microsoft.com/office/drawing/2016/SVG/main" r:embed="rId4"/>
                      </a:ext>
                    </a:extLst>
                  </a:blip>
                </a:buBlip>
              </a:pPr>
              <a:endParaRPr lang="en-US" b="1">
                <a:solidFill>
                  <a:schemeClr val="tx1"/>
                </a:solidFill>
              </a:endParaRPr>
            </a:p>
            <a:p>
              <a:pPr marL="285750" indent="-285750">
                <a:buBlip>
                  <a:blip r:embed="rId3">
                    <a:extLst>
                      <a:ext uri="{96DAC541-7B7A-43D3-8B79-37D633B846F1}">
                        <asvg:svgBlip xmlns:asvg="http://schemas.microsoft.com/office/drawing/2016/SVG/main" r:embed="rId4"/>
                      </a:ext>
                    </a:extLst>
                  </a:blip>
                </a:buBlip>
              </a:pPr>
              <a:r>
                <a:rPr lang="en-US">
                  <a:solidFill>
                    <a:schemeClr val="tx1"/>
                  </a:solidFill>
                </a:rPr>
                <a:t># of Attractions surrounding a hotel does NOT have a significant impact on the hotel rankings</a:t>
              </a:r>
            </a:p>
            <a:p>
              <a:pPr marL="285750" indent="-285750">
                <a:buBlip>
                  <a:blip r:embed="rId3">
                    <a:extLst>
                      <a:ext uri="{96DAC541-7B7A-43D3-8B79-37D633B846F1}">
                        <asvg:svgBlip xmlns:asvg="http://schemas.microsoft.com/office/drawing/2016/SVG/main" r:embed="rId4"/>
                      </a:ext>
                    </a:extLst>
                  </a:blip>
                </a:buBlip>
              </a:pPr>
              <a:endParaRPr lang="en-US">
                <a:solidFill>
                  <a:schemeClr val="tx1"/>
                </a:solidFill>
              </a:endParaRPr>
            </a:p>
            <a:p>
              <a:pPr marL="285750" indent="-285750">
                <a:buBlip>
                  <a:blip r:embed="rId3">
                    <a:extLst>
                      <a:ext uri="{96DAC541-7B7A-43D3-8B79-37D633B846F1}">
                        <asvg:svgBlip xmlns:asvg="http://schemas.microsoft.com/office/drawing/2016/SVG/main" r:embed="rId4"/>
                      </a:ext>
                    </a:extLst>
                  </a:blip>
                </a:buBlip>
              </a:pPr>
              <a:r>
                <a:rPr lang="en-US">
                  <a:solidFill>
                    <a:schemeClr val="tx1"/>
                  </a:solidFill>
                </a:rPr>
                <a:t>In the future, new upcoming hotels need not spend a fortune paying for a premiere locations that are near multiple attractions</a:t>
              </a:r>
            </a:p>
          </p:txBody>
        </p:sp>
        <p:graphicFrame>
          <p:nvGraphicFramePr>
            <p:cNvPr id="20" name="Chart 19">
              <a:extLst>
                <a:ext uri="{FF2B5EF4-FFF2-40B4-BE49-F238E27FC236}">
                  <a16:creationId xmlns:a16="http://schemas.microsoft.com/office/drawing/2014/main" id="{21AA822E-15FD-4399-9D57-F1D4AE7FCA8F}"/>
                </a:ext>
              </a:extLst>
            </p:cNvPr>
            <p:cNvGraphicFramePr/>
            <p:nvPr>
              <p:extLst>
                <p:ext uri="{D42A27DB-BD31-4B8C-83A1-F6EECF244321}">
                  <p14:modId xmlns:p14="http://schemas.microsoft.com/office/powerpoint/2010/main" val="3793420547"/>
                </p:ext>
              </p:extLst>
            </p:nvPr>
          </p:nvGraphicFramePr>
          <p:xfrm>
            <a:off x="6542314" y="1262289"/>
            <a:ext cx="4321629" cy="1872343"/>
          </p:xfrm>
          <a:graphic>
            <a:graphicData uri="http://schemas.openxmlformats.org/drawingml/2006/chart">
              <c:chart xmlns:c="http://schemas.openxmlformats.org/drawingml/2006/chart" xmlns:r="http://schemas.openxmlformats.org/officeDocument/2006/relationships" r:id="rId6"/>
            </a:graphicData>
          </a:graphic>
        </p:graphicFrame>
        <p:sp>
          <p:nvSpPr>
            <p:cNvPr id="21" name="TextBox 20">
              <a:extLst>
                <a:ext uri="{FF2B5EF4-FFF2-40B4-BE49-F238E27FC236}">
                  <a16:creationId xmlns:a16="http://schemas.microsoft.com/office/drawing/2014/main" id="{84B362CC-9764-40D9-9910-3142CAE95FA1}"/>
                </a:ext>
              </a:extLst>
            </p:cNvPr>
            <p:cNvSpPr txBox="1"/>
            <p:nvPr/>
          </p:nvSpPr>
          <p:spPr>
            <a:xfrm>
              <a:off x="7689304" y="2965355"/>
              <a:ext cx="2525487" cy="338554"/>
            </a:xfrm>
            <a:prstGeom prst="rect">
              <a:avLst/>
            </a:prstGeom>
            <a:noFill/>
          </p:spPr>
          <p:txBody>
            <a:bodyPr wrap="square" rtlCol="0">
              <a:spAutoFit/>
            </a:bodyPr>
            <a:lstStyle/>
            <a:p>
              <a:pPr algn="ctr"/>
              <a:r>
                <a:rPr lang="en-US" sz="1600"/>
                <a:t>Average Rank of Hotels</a:t>
              </a:r>
            </a:p>
          </p:txBody>
        </p:sp>
        <p:sp>
          <p:nvSpPr>
            <p:cNvPr id="22" name="TextBox 21">
              <a:extLst>
                <a:ext uri="{FF2B5EF4-FFF2-40B4-BE49-F238E27FC236}">
                  <a16:creationId xmlns:a16="http://schemas.microsoft.com/office/drawing/2014/main" id="{82D11634-2EC5-41DE-B3B0-C7B01D43893A}"/>
                </a:ext>
              </a:extLst>
            </p:cNvPr>
            <p:cNvSpPr txBox="1"/>
            <p:nvPr/>
          </p:nvSpPr>
          <p:spPr>
            <a:xfrm>
              <a:off x="4241800" y="1499249"/>
              <a:ext cx="2376715" cy="584775"/>
            </a:xfrm>
            <a:prstGeom prst="rect">
              <a:avLst/>
            </a:prstGeom>
            <a:noFill/>
          </p:spPr>
          <p:txBody>
            <a:bodyPr wrap="square" rtlCol="0">
              <a:spAutoFit/>
            </a:bodyPr>
            <a:lstStyle/>
            <a:p>
              <a:pPr algn="r"/>
              <a:r>
                <a:rPr lang="en-US" sz="1600"/>
                <a:t>Hotels with &gt;11 Attractions near them</a:t>
              </a:r>
            </a:p>
          </p:txBody>
        </p:sp>
        <p:sp>
          <p:nvSpPr>
            <p:cNvPr id="23" name="TextBox 22">
              <a:extLst>
                <a:ext uri="{FF2B5EF4-FFF2-40B4-BE49-F238E27FC236}">
                  <a16:creationId xmlns:a16="http://schemas.microsoft.com/office/drawing/2014/main" id="{14D7F76F-B0BD-4489-8A1A-C66405BE7ECA}"/>
                </a:ext>
              </a:extLst>
            </p:cNvPr>
            <p:cNvSpPr txBox="1"/>
            <p:nvPr/>
          </p:nvSpPr>
          <p:spPr>
            <a:xfrm>
              <a:off x="4241801" y="2310864"/>
              <a:ext cx="2376714" cy="584775"/>
            </a:xfrm>
            <a:prstGeom prst="rect">
              <a:avLst/>
            </a:prstGeom>
            <a:noFill/>
          </p:spPr>
          <p:txBody>
            <a:bodyPr wrap="square" rtlCol="0">
              <a:spAutoFit/>
            </a:bodyPr>
            <a:lstStyle/>
            <a:p>
              <a:pPr algn="r"/>
              <a:r>
                <a:rPr lang="en-US" sz="1600"/>
                <a:t>Hotels with &lt;=11 Attractions near them</a:t>
              </a:r>
            </a:p>
          </p:txBody>
        </p:sp>
        <p:sp>
          <p:nvSpPr>
            <p:cNvPr id="24" name="Oval 23">
              <a:extLst>
                <a:ext uri="{FF2B5EF4-FFF2-40B4-BE49-F238E27FC236}">
                  <a16:creationId xmlns:a16="http://schemas.microsoft.com/office/drawing/2014/main" id="{0224B86E-C159-4B78-A9C9-E623CBEF68BA}"/>
                </a:ext>
              </a:extLst>
            </p:cNvPr>
            <p:cNvSpPr/>
            <p:nvPr/>
          </p:nvSpPr>
          <p:spPr>
            <a:xfrm>
              <a:off x="9439728" y="1607343"/>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nvGrpSpPr>
            <p:cNvPr id="25" name="Group 24">
              <a:extLst>
                <a:ext uri="{FF2B5EF4-FFF2-40B4-BE49-F238E27FC236}">
                  <a16:creationId xmlns:a16="http://schemas.microsoft.com/office/drawing/2014/main" id="{4204C7FA-F7DB-4C2C-A603-6CC69F089ECE}"/>
                </a:ext>
              </a:extLst>
            </p:cNvPr>
            <p:cNvGrpSpPr/>
            <p:nvPr/>
          </p:nvGrpSpPr>
          <p:grpSpPr>
            <a:xfrm>
              <a:off x="5751722" y="3288901"/>
              <a:ext cx="5112221" cy="584775"/>
              <a:chOff x="5261446" y="3441301"/>
              <a:chExt cx="5112221" cy="584775"/>
            </a:xfrm>
          </p:grpSpPr>
          <p:sp>
            <p:nvSpPr>
              <p:cNvPr id="26" name="TextBox 25">
                <a:extLst>
                  <a:ext uri="{FF2B5EF4-FFF2-40B4-BE49-F238E27FC236}">
                    <a16:creationId xmlns:a16="http://schemas.microsoft.com/office/drawing/2014/main" id="{7BB99879-D5E2-4CCD-9D28-6A97F28005B4}"/>
                  </a:ext>
                </a:extLst>
              </p:cNvPr>
              <p:cNvSpPr txBox="1"/>
              <p:nvPr/>
            </p:nvSpPr>
            <p:spPr>
              <a:xfrm>
                <a:off x="5790836" y="3441301"/>
                <a:ext cx="4582831" cy="584775"/>
              </a:xfrm>
              <a:prstGeom prst="rect">
                <a:avLst/>
              </a:prstGeom>
              <a:noFill/>
            </p:spPr>
            <p:txBody>
              <a:bodyPr wrap="square" rtlCol="0">
                <a:spAutoFit/>
              </a:bodyPr>
              <a:lstStyle/>
              <a:p>
                <a:r>
                  <a:rPr lang="en-US" sz="1600" b="1"/>
                  <a:t>NO Statistically significant difference (with 95% CL)</a:t>
                </a:r>
              </a:p>
              <a:p>
                <a:r>
                  <a:rPr lang="en-US" sz="1600"/>
                  <a:t>Test performed: T- Test</a:t>
                </a:r>
              </a:p>
            </p:txBody>
          </p:sp>
          <p:sp>
            <p:nvSpPr>
              <p:cNvPr id="27" name="Oval 26">
                <a:extLst>
                  <a:ext uri="{FF2B5EF4-FFF2-40B4-BE49-F238E27FC236}">
                    <a16:creationId xmlns:a16="http://schemas.microsoft.com/office/drawing/2014/main" id="{7028EC89-A4C8-4E1D-93EE-DC3941D596F2}"/>
                  </a:ext>
                </a:extLst>
              </p:cNvPr>
              <p:cNvSpPr/>
              <p:nvPr/>
            </p:nvSpPr>
            <p:spPr>
              <a:xfrm>
                <a:off x="5261446" y="3550808"/>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grpSp>
      <p:cxnSp>
        <p:nvCxnSpPr>
          <p:cNvPr id="6" name="Straight Connector 5">
            <a:extLst>
              <a:ext uri="{FF2B5EF4-FFF2-40B4-BE49-F238E27FC236}">
                <a16:creationId xmlns:a16="http://schemas.microsoft.com/office/drawing/2014/main" id="{18437188-B876-4246-80B7-ECDD33D88ADF}"/>
              </a:ext>
            </a:extLst>
          </p:cNvPr>
          <p:cNvCxnSpPr>
            <a:stCxn id="24" idx="7"/>
          </p:cNvCxnSpPr>
          <p:nvPr/>
        </p:nvCxnSpPr>
        <p:spPr>
          <a:xfrm flipH="1">
            <a:off x="9480550" y="1660907"/>
            <a:ext cx="271374" cy="2784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C6A88E1-9BCB-47FF-9840-B15EE47B1492}"/>
              </a:ext>
            </a:extLst>
          </p:cNvPr>
          <p:cNvCxnSpPr>
            <a:cxnSpLocks/>
            <a:stCxn id="27" idx="7"/>
            <a:endCxn id="27" idx="3"/>
          </p:cNvCxnSpPr>
          <p:nvPr/>
        </p:nvCxnSpPr>
        <p:spPr>
          <a:xfrm flipH="1">
            <a:off x="5805286" y="3451972"/>
            <a:ext cx="258632" cy="2586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41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3600">
                <a:solidFill>
                  <a:srgbClr val="3070AA"/>
                </a:solidFill>
                <a:latin typeface="+mn-lt"/>
              </a:rPr>
              <a:t>Effect of Restaurants on Hotel Rankings</a:t>
            </a:r>
          </a:p>
        </p:txBody>
      </p:sp>
      <p:pic>
        <p:nvPicPr>
          <p:cNvPr id="3" name="Picture 2" descr="Icon&#10;&#10;Description automatically generated">
            <a:extLst>
              <a:ext uri="{FF2B5EF4-FFF2-40B4-BE49-F238E27FC236}">
                <a16:creationId xmlns:a16="http://schemas.microsoft.com/office/drawing/2014/main" id="{4413FE89-0814-4F3F-8589-964758C2D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92" y="2084024"/>
            <a:ext cx="3566160" cy="3566160"/>
          </a:xfrm>
          <a:prstGeom prst="rect">
            <a:avLst/>
          </a:prstGeom>
        </p:spPr>
      </p:pic>
      <p:grpSp>
        <p:nvGrpSpPr>
          <p:cNvPr id="18" name="Group 17">
            <a:extLst>
              <a:ext uri="{FF2B5EF4-FFF2-40B4-BE49-F238E27FC236}">
                <a16:creationId xmlns:a16="http://schemas.microsoft.com/office/drawing/2014/main" id="{1F742750-2FD5-49BC-8041-28B3EFF8B0FA}"/>
              </a:ext>
            </a:extLst>
          </p:cNvPr>
          <p:cNvGrpSpPr/>
          <p:nvPr/>
        </p:nvGrpSpPr>
        <p:grpSpPr>
          <a:xfrm>
            <a:off x="4241800" y="1262289"/>
            <a:ext cx="7446671" cy="5226450"/>
            <a:chOff x="4241800" y="1262289"/>
            <a:chExt cx="7446671" cy="5226450"/>
          </a:xfrm>
        </p:grpSpPr>
        <p:sp>
          <p:nvSpPr>
            <p:cNvPr id="19" name="Rectangle: Diagonal Corners Snipped 18">
              <a:extLst>
                <a:ext uri="{FF2B5EF4-FFF2-40B4-BE49-F238E27FC236}">
                  <a16:creationId xmlns:a16="http://schemas.microsoft.com/office/drawing/2014/main" id="{9E54F3AB-80A4-4672-83E5-8331322A04D4}"/>
                </a:ext>
              </a:extLst>
            </p:cNvPr>
            <p:cNvSpPr/>
            <p:nvPr/>
          </p:nvSpPr>
          <p:spPr>
            <a:xfrm>
              <a:off x="4526890" y="1279108"/>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Blip>
                  <a:blip r:embed="rId4">
                    <a:extLst>
                      <a:ext uri="{96DAC541-7B7A-43D3-8B79-37D633B846F1}">
                        <asvg:svgBlip xmlns:asvg="http://schemas.microsoft.com/office/drawing/2016/SVG/main" r:embed="rId5"/>
                      </a:ext>
                    </a:extLst>
                  </a:blip>
                </a:buBlip>
              </a:pPr>
              <a:endParaRPr lang="en-US" b="1">
                <a:solidFill>
                  <a:schemeClr val="tx1"/>
                </a:solidFill>
              </a:endParaRPr>
            </a:p>
            <a:p>
              <a:pPr marL="285750" indent="-285750">
                <a:buBlip>
                  <a:blip r:embed="rId4">
                    <a:extLst>
                      <a:ext uri="{96DAC541-7B7A-43D3-8B79-37D633B846F1}">
                        <asvg:svgBlip xmlns:asvg="http://schemas.microsoft.com/office/drawing/2016/SVG/main" r:embed="rId5"/>
                      </a:ext>
                    </a:extLst>
                  </a:blip>
                </a:buBlip>
              </a:pPr>
              <a:endParaRPr lang="en-US" b="1">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a:solidFill>
                    <a:schemeClr val="tx1"/>
                  </a:solidFill>
                </a:rPr>
                <a:t>Hotels that are in the proximity of &gt;40 restaurants have a significantly better rank than other hotels that are in the proximity of less restaurants </a:t>
              </a:r>
            </a:p>
            <a:p>
              <a:pPr marL="285750" indent="-285750">
                <a:buBlip>
                  <a:blip r:embed="rId4">
                    <a:extLst>
                      <a:ext uri="{96DAC541-7B7A-43D3-8B79-37D633B846F1}">
                        <asvg:svgBlip xmlns:asvg="http://schemas.microsoft.com/office/drawing/2016/SVG/main" r:embed="rId5"/>
                      </a:ext>
                    </a:extLst>
                  </a:blip>
                </a:buBlip>
              </a:pPr>
              <a:endParaRPr lang="en-US">
                <a:solidFill>
                  <a:schemeClr val="tx1"/>
                </a:solidFill>
              </a:endParaRPr>
            </a:p>
            <a:p>
              <a:pPr marL="285750" indent="-285750">
                <a:buBlip>
                  <a:blip r:embed="rId4">
                    <a:extLst>
                      <a:ext uri="{96DAC541-7B7A-43D3-8B79-37D633B846F1}">
                        <asvg:svgBlip xmlns:asvg="http://schemas.microsoft.com/office/drawing/2016/SVG/main" r:embed="rId5"/>
                      </a:ext>
                    </a:extLst>
                  </a:blip>
                </a:buBlip>
              </a:pPr>
              <a:endParaRPr lang="en-US">
                <a:solidFill>
                  <a:schemeClr val="tx1"/>
                </a:solidFill>
              </a:endParaRPr>
            </a:p>
          </p:txBody>
        </p:sp>
        <p:graphicFrame>
          <p:nvGraphicFramePr>
            <p:cNvPr id="20" name="Chart 19">
              <a:extLst>
                <a:ext uri="{FF2B5EF4-FFF2-40B4-BE49-F238E27FC236}">
                  <a16:creationId xmlns:a16="http://schemas.microsoft.com/office/drawing/2014/main" id="{B7E83803-36E8-4CF4-862E-74A3555B9F96}"/>
                </a:ext>
              </a:extLst>
            </p:cNvPr>
            <p:cNvGraphicFramePr/>
            <p:nvPr>
              <p:extLst>
                <p:ext uri="{D42A27DB-BD31-4B8C-83A1-F6EECF244321}">
                  <p14:modId xmlns:p14="http://schemas.microsoft.com/office/powerpoint/2010/main" val="2676008177"/>
                </p:ext>
              </p:extLst>
            </p:nvPr>
          </p:nvGraphicFramePr>
          <p:xfrm>
            <a:off x="6542314" y="1262289"/>
            <a:ext cx="4321629" cy="1872343"/>
          </p:xfrm>
          <a:graphic>
            <a:graphicData uri="http://schemas.openxmlformats.org/drawingml/2006/chart">
              <c:chart xmlns:c="http://schemas.openxmlformats.org/drawingml/2006/chart" xmlns:r="http://schemas.openxmlformats.org/officeDocument/2006/relationships" r:id="rId6"/>
            </a:graphicData>
          </a:graphic>
        </p:graphicFrame>
        <p:sp>
          <p:nvSpPr>
            <p:cNvPr id="21" name="TextBox 20">
              <a:extLst>
                <a:ext uri="{FF2B5EF4-FFF2-40B4-BE49-F238E27FC236}">
                  <a16:creationId xmlns:a16="http://schemas.microsoft.com/office/drawing/2014/main" id="{80E26CE3-5D53-496A-95E8-8DFFC687928B}"/>
                </a:ext>
              </a:extLst>
            </p:cNvPr>
            <p:cNvSpPr txBox="1"/>
            <p:nvPr/>
          </p:nvSpPr>
          <p:spPr>
            <a:xfrm>
              <a:off x="7689304" y="2965355"/>
              <a:ext cx="2525487" cy="338554"/>
            </a:xfrm>
            <a:prstGeom prst="rect">
              <a:avLst/>
            </a:prstGeom>
            <a:noFill/>
          </p:spPr>
          <p:txBody>
            <a:bodyPr wrap="square" rtlCol="0">
              <a:spAutoFit/>
            </a:bodyPr>
            <a:lstStyle/>
            <a:p>
              <a:pPr algn="ctr"/>
              <a:r>
                <a:rPr lang="en-US" sz="1600"/>
                <a:t>Average Rank of Hotels</a:t>
              </a:r>
            </a:p>
          </p:txBody>
        </p:sp>
        <p:sp>
          <p:nvSpPr>
            <p:cNvPr id="22" name="TextBox 21">
              <a:extLst>
                <a:ext uri="{FF2B5EF4-FFF2-40B4-BE49-F238E27FC236}">
                  <a16:creationId xmlns:a16="http://schemas.microsoft.com/office/drawing/2014/main" id="{DE1A80C7-A368-4F43-9CD1-95155BBBBB49}"/>
                </a:ext>
              </a:extLst>
            </p:cNvPr>
            <p:cNvSpPr txBox="1"/>
            <p:nvPr/>
          </p:nvSpPr>
          <p:spPr>
            <a:xfrm>
              <a:off x="4241800" y="1499249"/>
              <a:ext cx="2376715" cy="584775"/>
            </a:xfrm>
            <a:prstGeom prst="rect">
              <a:avLst/>
            </a:prstGeom>
            <a:noFill/>
          </p:spPr>
          <p:txBody>
            <a:bodyPr wrap="square" rtlCol="0">
              <a:spAutoFit/>
            </a:bodyPr>
            <a:lstStyle/>
            <a:p>
              <a:pPr algn="r"/>
              <a:r>
                <a:rPr lang="en-US" sz="1600"/>
                <a:t>Hotels with &gt;40 restaurants near them</a:t>
              </a:r>
            </a:p>
          </p:txBody>
        </p:sp>
        <p:sp>
          <p:nvSpPr>
            <p:cNvPr id="23" name="TextBox 22">
              <a:extLst>
                <a:ext uri="{FF2B5EF4-FFF2-40B4-BE49-F238E27FC236}">
                  <a16:creationId xmlns:a16="http://schemas.microsoft.com/office/drawing/2014/main" id="{07F4FAB7-6B65-448D-8950-1C1059ACE59C}"/>
                </a:ext>
              </a:extLst>
            </p:cNvPr>
            <p:cNvSpPr txBox="1"/>
            <p:nvPr/>
          </p:nvSpPr>
          <p:spPr>
            <a:xfrm>
              <a:off x="4241801" y="2310864"/>
              <a:ext cx="2376714" cy="584775"/>
            </a:xfrm>
            <a:prstGeom prst="rect">
              <a:avLst/>
            </a:prstGeom>
            <a:noFill/>
          </p:spPr>
          <p:txBody>
            <a:bodyPr wrap="square" rtlCol="0">
              <a:spAutoFit/>
            </a:bodyPr>
            <a:lstStyle/>
            <a:p>
              <a:pPr algn="r"/>
              <a:r>
                <a:rPr lang="en-US" sz="1600"/>
                <a:t>Hotels with &lt;=40 restaurants near them</a:t>
              </a:r>
            </a:p>
          </p:txBody>
        </p:sp>
        <p:sp>
          <p:nvSpPr>
            <p:cNvPr id="24" name="Oval 23">
              <a:extLst>
                <a:ext uri="{FF2B5EF4-FFF2-40B4-BE49-F238E27FC236}">
                  <a16:creationId xmlns:a16="http://schemas.microsoft.com/office/drawing/2014/main" id="{26496107-2DE6-43E8-A123-D3E7F51799A2}"/>
                </a:ext>
              </a:extLst>
            </p:cNvPr>
            <p:cNvSpPr/>
            <p:nvPr/>
          </p:nvSpPr>
          <p:spPr>
            <a:xfrm>
              <a:off x="9160328" y="1608756"/>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nvGrpSpPr>
            <p:cNvPr id="25" name="Group 24">
              <a:extLst>
                <a:ext uri="{FF2B5EF4-FFF2-40B4-BE49-F238E27FC236}">
                  <a16:creationId xmlns:a16="http://schemas.microsoft.com/office/drawing/2014/main" id="{98E63A1E-777F-4CC0-9A8F-EE987C5D245E}"/>
                </a:ext>
              </a:extLst>
            </p:cNvPr>
            <p:cNvGrpSpPr/>
            <p:nvPr/>
          </p:nvGrpSpPr>
          <p:grpSpPr>
            <a:xfrm>
              <a:off x="5751722" y="3288901"/>
              <a:ext cx="4682653" cy="584775"/>
              <a:chOff x="5261446" y="3441301"/>
              <a:chExt cx="4682653" cy="584775"/>
            </a:xfrm>
          </p:grpSpPr>
          <p:sp>
            <p:nvSpPr>
              <p:cNvPr id="26" name="TextBox 25">
                <a:extLst>
                  <a:ext uri="{FF2B5EF4-FFF2-40B4-BE49-F238E27FC236}">
                    <a16:creationId xmlns:a16="http://schemas.microsoft.com/office/drawing/2014/main" id="{C320EA6E-38EC-455D-8552-DE766A9ED462}"/>
                  </a:ext>
                </a:extLst>
              </p:cNvPr>
              <p:cNvSpPr txBox="1"/>
              <p:nvPr/>
            </p:nvSpPr>
            <p:spPr>
              <a:xfrm>
                <a:off x="5790836" y="3441301"/>
                <a:ext cx="4153263" cy="584775"/>
              </a:xfrm>
              <a:prstGeom prst="rect">
                <a:avLst/>
              </a:prstGeom>
              <a:noFill/>
            </p:spPr>
            <p:txBody>
              <a:bodyPr wrap="square" rtlCol="0">
                <a:spAutoFit/>
              </a:bodyPr>
              <a:lstStyle/>
              <a:p>
                <a:r>
                  <a:rPr lang="en-US" sz="1600" b="1"/>
                  <a:t>Statistically significant difference (with 95% CL)</a:t>
                </a:r>
              </a:p>
              <a:p>
                <a:r>
                  <a:rPr lang="en-US" sz="1600"/>
                  <a:t>Test performed: T- Test</a:t>
                </a:r>
              </a:p>
            </p:txBody>
          </p:sp>
          <p:sp>
            <p:nvSpPr>
              <p:cNvPr id="27" name="Oval 26">
                <a:extLst>
                  <a:ext uri="{FF2B5EF4-FFF2-40B4-BE49-F238E27FC236}">
                    <a16:creationId xmlns:a16="http://schemas.microsoft.com/office/drawing/2014/main" id="{1D438E7B-795D-4674-A6F1-E9F4AB146A61}"/>
                  </a:ext>
                </a:extLst>
              </p:cNvPr>
              <p:cNvSpPr/>
              <p:nvPr/>
            </p:nvSpPr>
            <p:spPr>
              <a:xfrm>
                <a:off x="5261446" y="3550808"/>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grpSp>
    </p:spTree>
    <p:extLst>
      <p:ext uri="{BB962C8B-B14F-4D97-AF65-F5344CB8AC3E}">
        <p14:creationId xmlns:p14="http://schemas.microsoft.com/office/powerpoint/2010/main" val="222495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3600">
                <a:solidFill>
                  <a:srgbClr val="3070AA"/>
                </a:solidFill>
                <a:latin typeface="+mn-lt"/>
              </a:rPr>
              <a:t>Sentiment of Hotel Reviews</a:t>
            </a:r>
          </a:p>
        </p:txBody>
      </p:sp>
      <p:sp>
        <p:nvSpPr>
          <p:cNvPr id="10" name="Rectangle: Diagonal Corners Snipped 9">
            <a:extLst>
              <a:ext uri="{FF2B5EF4-FFF2-40B4-BE49-F238E27FC236}">
                <a16:creationId xmlns:a16="http://schemas.microsoft.com/office/drawing/2014/main" id="{250CB74E-B968-441D-9D67-3C4BF580309A}"/>
              </a:ext>
            </a:extLst>
          </p:cNvPr>
          <p:cNvSpPr/>
          <p:nvPr/>
        </p:nvSpPr>
        <p:spPr>
          <a:xfrm>
            <a:off x="4512258" y="1262289"/>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nSpc>
                <a:spcPct val="300000"/>
              </a:lnSpc>
              <a:buBlip>
                <a:blip r:embed="rId3">
                  <a:extLst>
                    <a:ext uri="{96DAC541-7B7A-43D3-8B79-37D633B846F1}">
                      <asvg:svgBlip xmlns:asvg="http://schemas.microsoft.com/office/drawing/2016/SVG/main" r:embed="rId4"/>
                    </a:ext>
                  </a:extLst>
                </a:blip>
              </a:buBlip>
            </a:pPr>
            <a:r>
              <a:rPr lang="en-US">
                <a:solidFill>
                  <a:schemeClr val="tx1"/>
                </a:solidFill>
                <a:ea typeface="+mn-lt"/>
                <a:cs typeface="+mn-lt"/>
              </a:rPr>
              <a:t>Collected reviews and individual rating data of top 10 hotels in California</a:t>
            </a:r>
            <a:endParaRPr lang="en-US">
              <a:solidFill>
                <a:schemeClr val="tx1"/>
              </a:solidFill>
            </a:endParaRPr>
          </a:p>
          <a:p>
            <a:pPr marL="285750" indent="-285750">
              <a:lnSpc>
                <a:spcPct val="300000"/>
              </a:lnSpc>
              <a:buFont typeface="Arial"/>
              <a:buBlip>
                <a:blip r:embed="rId3">
                  <a:extLst>
                    <a:ext uri="{96DAC541-7B7A-43D3-8B79-37D633B846F1}">
                      <asvg:svgBlip xmlns:asvg="http://schemas.microsoft.com/office/drawing/2016/SVG/main" r:embed="rId4"/>
                    </a:ext>
                  </a:extLst>
                </a:blip>
              </a:buBlip>
            </a:pPr>
            <a:r>
              <a:rPr lang="en-US">
                <a:solidFill>
                  <a:schemeClr val="tx1"/>
                </a:solidFill>
              </a:rPr>
              <a:t>Calculated review sentiment polarity</a:t>
            </a:r>
            <a:endParaRPr lang="en-US">
              <a:solidFill>
                <a:schemeClr val="tx1"/>
              </a:solidFill>
              <a:cs typeface="Calibri"/>
            </a:endParaRPr>
          </a:p>
          <a:p>
            <a:pPr marL="285750" indent="-285750">
              <a:lnSpc>
                <a:spcPct val="300000"/>
              </a:lnSpc>
              <a:buFont typeface="Arial"/>
              <a:buBlip>
                <a:blip r:embed="rId3">
                  <a:extLst>
                    <a:ext uri="{96DAC541-7B7A-43D3-8B79-37D633B846F1}">
                      <asvg:svgBlip xmlns:asvg="http://schemas.microsoft.com/office/drawing/2016/SVG/main" r:embed="rId4"/>
                    </a:ext>
                  </a:extLst>
                </a:blip>
              </a:buBlip>
            </a:pPr>
            <a:r>
              <a:rPr lang="en-US">
                <a:solidFill>
                  <a:schemeClr val="tx1"/>
                </a:solidFill>
                <a:ea typeface="+mn-lt"/>
                <a:cs typeface="+mn-lt"/>
              </a:rPr>
              <a:t>Used </a:t>
            </a:r>
            <a:r>
              <a:rPr lang="en-US" err="1">
                <a:solidFill>
                  <a:schemeClr val="tx1"/>
                </a:solidFill>
                <a:ea typeface="+mn-lt"/>
                <a:cs typeface="+mn-lt"/>
              </a:rPr>
              <a:t>Textblob</a:t>
            </a:r>
            <a:r>
              <a:rPr lang="en-US">
                <a:solidFill>
                  <a:schemeClr val="tx1"/>
                </a:solidFill>
                <a:ea typeface="+mn-lt"/>
                <a:cs typeface="+mn-lt"/>
              </a:rPr>
              <a:t> for the sentiment analysis</a:t>
            </a:r>
            <a:endParaRPr lang="en-US">
              <a:solidFill>
                <a:schemeClr val="tx1"/>
              </a:solidFill>
              <a:cs typeface="Calibri" panose="020F0502020204030204"/>
            </a:endParaRPr>
          </a:p>
          <a:p>
            <a:pPr marL="285750" indent="-285750">
              <a:lnSpc>
                <a:spcPct val="300000"/>
              </a:lnSpc>
              <a:buBlip>
                <a:blip r:embed="rId3">
                  <a:extLst>
                    <a:ext uri="{96DAC541-7B7A-43D3-8B79-37D633B846F1}">
                      <asvg:svgBlip xmlns:asvg="http://schemas.microsoft.com/office/drawing/2016/SVG/main" r:embed="rId4"/>
                    </a:ext>
                  </a:extLst>
                </a:blip>
              </a:buBlip>
            </a:pPr>
            <a:r>
              <a:rPr lang="en-US">
                <a:solidFill>
                  <a:schemeClr val="tx1"/>
                </a:solidFill>
              </a:rPr>
              <a:t>Classified reviews as Positive, Negative and Neutral</a:t>
            </a:r>
            <a:endParaRPr lang="en-US">
              <a:solidFill>
                <a:schemeClr val="tx1"/>
              </a:solidFill>
              <a:cs typeface="Calibri"/>
            </a:endParaRPr>
          </a:p>
          <a:p>
            <a:pPr marL="285750" indent="-285750">
              <a:lnSpc>
                <a:spcPct val="300000"/>
              </a:lnSpc>
              <a:buBlip>
                <a:blip r:embed="rId3">
                  <a:extLst>
                    <a:ext uri="{96DAC541-7B7A-43D3-8B79-37D633B846F1}">
                      <asvg:svgBlip xmlns:asvg="http://schemas.microsoft.com/office/drawing/2016/SVG/main" r:embed="rId4"/>
                    </a:ext>
                  </a:extLst>
                </a:blip>
              </a:buBlip>
            </a:pPr>
            <a:r>
              <a:rPr lang="en-US">
                <a:solidFill>
                  <a:schemeClr val="tx1"/>
                </a:solidFill>
              </a:rPr>
              <a:t>Analyzed  sentiment variation across locations and trip types</a:t>
            </a:r>
            <a:endParaRPr lang="en-US">
              <a:solidFill>
                <a:schemeClr val="tx1"/>
              </a:solidFill>
              <a:cs typeface="Calibri"/>
            </a:endParaRPr>
          </a:p>
          <a:p>
            <a:pPr marL="285750" indent="-285750">
              <a:lnSpc>
                <a:spcPct val="300000"/>
              </a:lnSpc>
              <a:buBlip>
                <a:blip r:embed="rId3">
                  <a:extLst>
                    <a:ext uri="{96DAC541-7B7A-43D3-8B79-37D633B846F1}">
                      <asvg:svgBlip xmlns:asvg="http://schemas.microsoft.com/office/drawing/2016/SVG/main" r:embed="rId4"/>
                    </a:ext>
                  </a:extLst>
                </a:blip>
              </a:buBlip>
            </a:pPr>
            <a:endParaRPr lang="en-US">
              <a:solidFill>
                <a:schemeClr val="tx1"/>
              </a:solidFill>
              <a:cs typeface="Calibri"/>
            </a:endParaRPr>
          </a:p>
        </p:txBody>
      </p:sp>
      <p:pic>
        <p:nvPicPr>
          <p:cNvPr id="2050" name="Picture 2" descr="image">
            <a:extLst>
              <a:ext uri="{FF2B5EF4-FFF2-40B4-BE49-F238E27FC236}">
                <a16:creationId xmlns:a16="http://schemas.microsoft.com/office/drawing/2014/main" id="{14096ABE-663E-4F31-9CBC-CE716333A6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915" y="2084024"/>
            <a:ext cx="3566160" cy="356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38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3600">
                <a:solidFill>
                  <a:srgbClr val="3070AA"/>
                </a:solidFill>
                <a:latin typeface="+mn-lt"/>
              </a:rPr>
              <a:t>Sentiment of Californians on Hotel Reviews</a:t>
            </a:r>
          </a:p>
        </p:txBody>
      </p:sp>
      <p:pic>
        <p:nvPicPr>
          <p:cNvPr id="1026" name="Picture 2" descr="image">
            <a:extLst>
              <a:ext uri="{FF2B5EF4-FFF2-40B4-BE49-F238E27FC236}">
                <a16:creationId xmlns:a16="http://schemas.microsoft.com/office/drawing/2014/main" id="{3D56406F-929F-494E-A7C5-FFC6FDC87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1" y="2084024"/>
            <a:ext cx="3566160" cy="35661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DF31C6D-56DC-4739-AF96-33D216EB2A78}"/>
              </a:ext>
            </a:extLst>
          </p:cNvPr>
          <p:cNvGrpSpPr/>
          <p:nvPr/>
        </p:nvGrpSpPr>
        <p:grpSpPr>
          <a:xfrm>
            <a:off x="4526889" y="1262289"/>
            <a:ext cx="7161582" cy="5226450"/>
            <a:chOff x="4526889" y="1262289"/>
            <a:chExt cx="7161582" cy="5226450"/>
          </a:xfrm>
        </p:grpSpPr>
        <p:sp>
          <p:nvSpPr>
            <p:cNvPr id="7" name="Rectangle: Diagonal Corners Snipped 6">
              <a:extLst>
                <a:ext uri="{FF2B5EF4-FFF2-40B4-BE49-F238E27FC236}">
                  <a16:creationId xmlns:a16="http://schemas.microsoft.com/office/drawing/2014/main" id="{40D6C487-B808-4ED3-8A1B-8B3D64418FFA}"/>
                </a:ext>
              </a:extLst>
            </p:cNvPr>
            <p:cNvSpPr/>
            <p:nvPr/>
          </p:nvSpPr>
          <p:spPr>
            <a:xfrm>
              <a:off x="4526890" y="1279108"/>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Blip>
                  <a:blip r:embed="rId4">
                    <a:extLst>
                      <a:ext uri="{96DAC541-7B7A-43D3-8B79-37D633B846F1}">
                        <asvg:svgBlip xmlns:asvg="http://schemas.microsoft.com/office/drawing/2016/SVG/main" r:embed="rId5"/>
                      </a:ext>
                    </a:extLst>
                  </a:blip>
                </a:buBlip>
              </a:pPr>
              <a:endParaRPr lang="en-US" b="1" dirty="0">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dirty="0">
                  <a:solidFill>
                    <a:schemeClr val="tx1"/>
                  </a:solidFill>
                </a:rPr>
                <a:t>Travelers from California have a significantly more positive sentiment towards Californian hotels than travelers from other locations</a:t>
              </a:r>
              <a:endParaRPr lang="en-US" b="1" dirty="0">
                <a:solidFill>
                  <a:schemeClr val="tx1"/>
                </a:solidFill>
              </a:endParaRPr>
            </a:p>
          </p:txBody>
        </p:sp>
        <p:graphicFrame>
          <p:nvGraphicFramePr>
            <p:cNvPr id="8" name="Chart 7">
              <a:extLst>
                <a:ext uri="{FF2B5EF4-FFF2-40B4-BE49-F238E27FC236}">
                  <a16:creationId xmlns:a16="http://schemas.microsoft.com/office/drawing/2014/main" id="{913018CD-1DD3-43A6-B537-FB5A6EE7250C}"/>
                </a:ext>
              </a:extLst>
            </p:cNvPr>
            <p:cNvGraphicFramePr/>
            <p:nvPr>
              <p:extLst>
                <p:ext uri="{D42A27DB-BD31-4B8C-83A1-F6EECF244321}">
                  <p14:modId xmlns:p14="http://schemas.microsoft.com/office/powerpoint/2010/main" val="1313278640"/>
                </p:ext>
              </p:extLst>
            </p:nvPr>
          </p:nvGraphicFramePr>
          <p:xfrm>
            <a:off x="6542314" y="1262289"/>
            <a:ext cx="4321629" cy="187234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5A3C26FB-D3F1-43F0-A1B3-477FE8E631FB}"/>
                </a:ext>
              </a:extLst>
            </p:cNvPr>
            <p:cNvSpPr txBox="1"/>
            <p:nvPr/>
          </p:nvSpPr>
          <p:spPr>
            <a:xfrm>
              <a:off x="7159352" y="2965355"/>
              <a:ext cx="3087553" cy="338554"/>
            </a:xfrm>
            <a:prstGeom prst="rect">
              <a:avLst/>
            </a:prstGeom>
            <a:noFill/>
          </p:spPr>
          <p:txBody>
            <a:bodyPr wrap="square" rtlCol="0">
              <a:spAutoFit/>
            </a:bodyPr>
            <a:lstStyle/>
            <a:p>
              <a:pPr algn="ctr"/>
              <a:r>
                <a:rPr lang="en-US" sz="1600"/>
                <a:t>% of Sentiments</a:t>
              </a:r>
            </a:p>
          </p:txBody>
        </p:sp>
        <p:sp>
          <p:nvSpPr>
            <p:cNvPr id="11" name="TextBox 10">
              <a:extLst>
                <a:ext uri="{FF2B5EF4-FFF2-40B4-BE49-F238E27FC236}">
                  <a16:creationId xmlns:a16="http://schemas.microsoft.com/office/drawing/2014/main" id="{22DA3037-1E24-4367-8B91-80923909BEAF}"/>
                </a:ext>
              </a:extLst>
            </p:cNvPr>
            <p:cNvSpPr txBox="1"/>
            <p:nvPr/>
          </p:nvSpPr>
          <p:spPr>
            <a:xfrm>
              <a:off x="4724401" y="1499249"/>
              <a:ext cx="1817914" cy="584775"/>
            </a:xfrm>
            <a:prstGeom prst="rect">
              <a:avLst/>
            </a:prstGeom>
            <a:noFill/>
          </p:spPr>
          <p:txBody>
            <a:bodyPr wrap="square" rtlCol="0">
              <a:spAutoFit/>
            </a:bodyPr>
            <a:lstStyle/>
            <a:p>
              <a:pPr algn="r"/>
              <a:r>
                <a:rPr lang="en-US" sz="1600"/>
                <a:t>Travelers from California</a:t>
              </a:r>
            </a:p>
          </p:txBody>
        </p:sp>
        <p:sp>
          <p:nvSpPr>
            <p:cNvPr id="12" name="TextBox 11">
              <a:extLst>
                <a:ext uri="{FF2B5EF4-FFF2-40B4-BE49-F238E27FC236}">
                  <a16:creationId xmlns:a16="http://schemas.microsoft.com/office/drawing/2014/main" id="{E7422F5D-1B8D-4BB9-99B1-AFEEFF22A29D}"/>
                </a:ext>
              </a:extLst>
            </p:cNvPr>
            <p:cNvSpPr txBox="1"/>
            <p:nvPr/>
          </p:nvSpPr>
          <p:spPr>
            <a:xfrm>
              <a:off x="4526889" y="2304165"/>
              <a:ext cx="2015424" cy="584775"/>
            </a:xfrm>
            <a:prstGeom prst="rect">
              <a:avLst/>
            </a:prstGeom>
            <a:noFill/>
          </p:spPr>
          <p:txBody>
            <a:bodyPr wrap="square" rtlCol="0">
              <a:spAutoFit/>
            </a:bodyPr>
            <a:lstStyle/>
            <a:p>
              <a:pPr algn="r"/>
              <a:r>
                <a:rPr lang="en-US" sz="1600"/>
                <a:t>Travelers from other locations</a:t>
              </a:r>
            </a:p>
          </p:txBody>
        </p:sp>
        <p:sp>
          <p:nvSpPr>
            <p:cNvPr id="13" name="Oval 12">
              <a:extLst>
                <a:ext uri="{FF2B5EF4-FFF2-40B4-BE49-F238E27FC236}">
                  <a16:creationId xmlns:a16="http://schemas.microsoft.com/office/drawing/2014/main" id="{25D0192E-450A-4A86-83BB-4D5EC79F29DF}"/>
                </a:ext>
              </a:extLst>
            </p:cNvPr>
            <p:cNvSpPr/>
            <p:nvPr/>
          </p:nvSpPr>
          <p:spPr>
            <a:xfrm>
              <a:off x="10787743" y="1608756"/>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nvGrpSpPr>
            <p:cNvPr id="14" name="Group 13">
              <a:extLst>
                <a:ext uri="{FF2B5EF4-FFF2-40B4-BE49-F238E27FC236}">
                  <a16:creationId xmlns:a16="http://schemas.microsoft.com/office/drawing/2014/main" id="{5F74C327-F701-4D31-8935-BA0744143C1E}"/>
                </a:ext>
              </a:extLst>
            </p:cNvPr>
            <p:cNvGrpSpPr/>
            <p:nvPr/>
          </p:nvGrpSpPr>
          <p:grpSpPr>
            <a:xfrm>
              <a:off x="5751722" y="3288901"/>
              <a:ext cx="4682653" cy="584775"/>
              <a:chOff x="5261446" y="3441301"/>
              <a:chExt cx="4682653" cy="584775"/>
            </a:xfrm>
          </p:grpSpPr>
          <p:sp>
            <p:nvSpPr>
              <p:cNvPr id="15" name="TextBox 14">
                <a:extLst>
                  <a:ext uri="{FF2B5EF4-FFF2-40B4-BE49-F238E27FC236}">
                    <a16:creationId xmlns:a16="http://schemas.microsoft.com/office/drawing/2014/main" id="{CF5D1D3B-425C-43A9-A53C-7084F1465357}"/>
                  </a:ext>
                </a:extLst>
              </p:cNvPr>
              <p:cNvSpPr txBox="1"/>
              <p:nvPr/>
            </p:nvSpPr>
            <p:spPr>
              <a:xfrm>
                <a:off x="5790836" y="3441301"/>
                <a:ext cx="4153263" cy="584775"/>
              </a:xfrm>
              <a:prstGeom prst="rect">
                <a:avLst/>
              </a:prstGeom>
              <a:noFill/>
            </p:spPr>
            <p:txBody>
              <a:bodyPr wrap="square" rtlCol="0">
                <a:spAutoFit/>
              </a:bodyPr>
              <a:lstStyle/>
              <a:p>
                <a:r>
                  <a:rPr lang="en-US" sz="1600" b="1"/>
                  <a:t>Statistically significant difference (with 95% CL)</a:t>
                </a:r>
              </a:p>
              <a:p>
                <a:r>
                  <a:rPr lang="en-US" sz="1600"/>
                  <a:t>Test performed: Z- Test</a:t>
                </a:r>
              </a:p>
            </p:txBody>
          </p:sp>
          <p:sp>
            <p:nvSpPr>
              <p:cNvPr id="16" name="Oval 15">
                <a:extLst>
                  <a:ext uri="{FF2B5EF4-FFF2-40B4-BE49-F238E27FC236}">
                    <a16:creationId xmlns:a16="http://schemas.microsoft.com/office/drawing/2014/main" id="{F67ECA00-BA68-4DC5-915F-89A9A684C1C7}"/>
                  </a:ext>
                </a:extLst>
              </p:cNvPr>
              <p:cNvSpPr/>
              <p:nvPr/>
            </p:nvSpPr>
            <p:spPr>
              <a:xfrm>
                <a:off x="5261446" y="3550808"/>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grpSp>
      <p:grpSp>
        <p:nvGrpSpPr>
          <p:cNvPr id="5" name="Group 4">
            <a:extLst>
              <a:ext uri="{FF2B5EF4-FFF2-40B4-BE49-F238E27FC236}">
                <a16:creationId xmlns:a16="http://schemas.microsoft.com/office/drawing/2014/main" id="{15E6944F-47A9-47A8-9D52-E8B637325E29}"/>
              </a:ext>
            </a:extLst>
          </p:cNvPr>
          <p:cNvGrpSpPr/>
          <p:nvPr/>
        </p:nvGrpSpPr>
        <p:grpSpPr>
          <a:xfrm>
            <a:off x="5185666" y="4163784"/>
            <a:ext cx="5991373" cy="584775"/>
            <a:chOff x="5751722" y="5774870"/>
            <a:chExt cx="5991373" cy="584775"/>
          </a:xfrm>
        </p:grpSpPr>
        <p:grpSp>
          <p:nvGrpSpPr>
            <p:cNvPr id="3" name="Group 2">
              <a:extLst>
                <a:ext uri="{FF2B5EF4-FFF2-40B4-BE49-F238E27FC236}">
                  <a16:creationId xmlns:a16="http://schemas.microsoft.com/office/drawing/2014/main" id="{FA48E79C-6A86-49B7-9FAF-D372042504DE}"/>
                </a:ext>
              </a:extLst>
            </p:cNvPr>
            <p:cNvGrpSpPr/>
            <p:nvPr/>
          </p:nvGrpSpPr>
          <p:grpSpPr>
            <a:xfrm>
              <a:off x="7913047" y="5774870"/>
              <a:ext cx="1668724" cy="584775"/>
              <a:chOff x="5505407" y="5925140"/>
              <a:chExt cx="1668724" cy="584775"/>
            </a:xfrm>
          </p:grpSpPr>
          <p:sp>
            <p:nvSpPr>
              <p:cNvPr id="2" name="Rectangle 1">
                <a:extLst>
                  <a:ext uri="{FF2B5EF4-FFF2-40B4-BE49-F238E27FC236}">
                    <a16:creationId xmlns:a16="http://schemas.microsoft.com/office/drawing/2014/main" id="{E1D04ED2-616D-46FE-A497-25AF49528940}"/>
                  </a:ext>
                </a:extLst>
              </p:cNvPr>
              <p:cNvSpPr/>
              <p:nvPr/>
            </p:nvSpPr>
            <p:spPr>
              <a:xfrm>
                <a:off x="5505407" y="6126087"/>
                <a:ext cx="182880" cy="1828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45648A2-57F5-42DB-8EB7-8B6AAC9A7073}"/>
                  </a:ext>
                </a:extLst>
              </p:cNvPr>
              <p:cNvSpPr txBox="1"/>
              <p:nvPr/>
            </p:nvSpPr>
            <p:spPr>
              <a:xfrm>
                <a:off x="5800051" y="5925140"/>
                <a:ext cx="1374080" cy="584775"/>
              </a:xfrm>
              <a:prstGeom prst="rect">
                <a:avLst/>
              </a:prstGeom>
              <a:noFill/>
            </p:spPr>
            <p:txBody>
              <a:bodyPr wrap="square" rtlCol="0">
                <a:spAutoFit/>
              </a:bodyPr>
              <a:lstStyle/>
              <a:p>
                <a:r>
                  <a:rPr lang="en-US" sz="1600"/>
                  <a:t>Neutral Sentiment</a:t>
                </a:r>
              </a:p>
            </p:txBody>
          </p:sp>
        </p:grpSp>
        <p:grpSp>
          <p:nvGrpSpPr>
            <p:cNvPr id="19" name="Group 18">
              <a:extLst>
                <a:ext uri="{FF2B5EF4-FFF2-40B4-BE49-F238E27FC236}">
                  <a16:creationId xmlns:a16="http://schemas.microsoft.com/office/drawing/2014/main" id="{A9032075-130E-4888-B873-D7CFA6CDF77B}"/>
                </a:ext>
              </a:extLst>
            </p:cNvPr>
            <p:cNvGrpSpPr/>
            <p:nvPr/>
          </p:nvGrpSpPr>
          <p:grpSpPr>
            <a:xfrm>
              <a:off x="5751722" y="5774870"/>
              <a:ext cx="1668724" cy="584775"/>
              <a:chOff x="5505407" y="5925140"/>
              <a:chExt cx="1668724" cy="584775"/>
            </a:xfrm>
          </p:grpSpPr>
          <p:sp>
            <p:nvSpPr>
              <p:cNvPr id="20" name="Rectangle 19">
                <a:extLst>
                  <a:ext uri="{FF2B5EF4-FFF2-40B4-BE49-F238E27FC236}">
                    <a16:creationId xmlns:a16="http://schemas.microsoft.com/office/drawing/2014/main" id="{220D83AC-8664-4B18-804A-5C73033F3904}"/>
                  </a:ext>
                </a:extLst>
              </p:cNvPr>
              <p:cNvSpPr/>
              <p:nvPr/>
            </p:nvSpPr>
            <p:spPr>
              <a:xfrm>
                <a:off x="5505407" y="6126087"/>
                <a:ext cx="182880" cy="1828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8D31F08-A5AB-4CCC-BD36-A421ADF40FB8}"/>
                  </a:ext>
                </a:extLst>
              </p:cNvPr>
              <p:cNvSpPr txBox="1"/>
              <p:nvPr/>
            </p:nvSpPr>
            <p:spPr>
              <a:xfrm>
                <a:off x="5800051" y="5925140"/>
                <a:ext cx="1374080" cy="584775"/>
              </a:xfrm>
              <a:prstGeom prst="rect">
                <a:avLst/>
              </a:prstGeom>
              <a:noFill/>
            </p:spPr>
            <p:txBody>
              <a:bodyPr wrap="square" rtlCol="0">
                <a:spAutoFit/>
              </a:bodyPr>
              <a:lstStyle/>
              <a:p>
                <a:r>
                  <a:rPr lang="en-US" sz="1600"/>
                  <a:t>Positive Sentiment</a:t>
                </a:r>
              </a:p>
            </p:txBody>
          </p:sp>
        </p:grpSp>
        <p:grpSp>
          <p:nvGrpSpPr>
            <p:cNvPr id="22" name="Group 21">
              <a:extLst>
                <a:ext uri="{FF2B5EF4-FFF2-40B4-BE49-F238E27FC236}">
                  <a16:creationId xmlns:a16="http://schemas.microsoft.com/office/drawing/2014/main" id="{BB66C30D-D002-41EA-A12C-4DDE65D1DECB}"/>
                </a:ext>
              </a:extLst>
            </p:cNvPr>
            <p:cNvGrpSpPr/>
            <p:nvPr/>
          </p:nvGrpSpPr>
          <p:grpSpPr>
            <a:xfrm>
              <a:off x="10074371" y="5774870"/>
              <a:ext cx="1668724" cy="584775"/>
              <a:chOff x="5505407" y="5925140"/>
              <a:chExt cx="1668724" cy="584775"/>
            </a:xfrm>
          </p:grpSpPr>
          <p:sp>
            <p:nvSpPr>
              <p:cNvPr id="23" name="Rectangle 22">
                <a:extLst>
                  <a:ext uri="{FF2B5EF4-FFF2-40B4-BE49-F238E27FC236}">
                    <a16:creationId xmlns:a16="http://schemas.microsoft.com/office/drawing/2014/main" id="{34A47500-5CF2-4EE1-9D56-9984C7EC3883}"/>
                  </a:ext>
                </a:extLst>
              </p:cNvPr>
              <p:cNvSpPr/>
              <p:nvPr/>
            </p:nvSpPr>
            <p:spPr>
              <a:xfrm>
                <a:off x="5505407" y="6126087"/>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35C53ED-C55B-49AF-910F-F0FDA6A58594}"/>
                  </a:ext>
                </a:extLst>
              </p:cNvPr>
              <p:cNvSpPr txBox="1"/>
              <p:nvPr/>
            </p:nvSpPr>
            <p:spPr>
              <a:xfrm>
                <a:off x="5800051" y="5925140"/>
                <a:ext cx="1374080" cy="584775"/>
              </a:xfrm>
              <a:prstGeom prst="rect">
                <a:avLst/>
              </a:prstGeom>
              <a:noFill/>
            </p:spPr>
            <p:txBody>
              <a:bodyPr wrap="square" rtlCol="0">
                <a:spAutoFit/>
              </a:bodyPr>
              <a:lstStyle/>
              <a:p>
                <a:r>
                  <a:rPr lang="en-US" sz="1600"/>
                  <a:t>Negative Sentiment</a:t>
                </a:r>
              </a:p>
            </p:txBody>
          </p:sp>
        </p:grpSp>
      </p:grpSp>
    </p:spTree>
    <p:extLst>
      <p:ext uri="{BB962C8B-B14F-4D97-AF65-F5344CB8AC3E}">
        <p14:creationId xmlns:p14="http://schemas.microsoft.com/office/powerpoint/2010/main" val="473698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3600">
                <a:solidFill>
                  <a:srgbClr val="3070AA"/>
                </a:solidFill>
                <a:latin typeface="+mn-lt"/>
              </a:rPr>
              <a:t>Hotel Ratings from Business Travelers</a:t>
            </a:r>
          </a:p>
        </p:txBody>
      </p:sp>
      <p:pic>
        <p:nvPicPr>
          <p:cNvPr id="3074" name="Picture 2" descr="image">
            <a:extLst>
              <a:ext uri="{FF2B5EF4-FFF2-40B4-BE49-F238E27FC236}">
                <a16:creationId xmlns:a16="http://schemas.microsoft.com/office/drawing/2014/main" id="{310F1D3E-0EFE-4851-94C8-D10A64F51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1" y="2084024"/>
            <a:ext cx="3566160" cy="35661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E94B5F3-1BEC-4427-A8A2-FEBDADE9BFD9}"/>
              </a:ext>
            </a:extLst>
          </p:cNvPr>
          <p:cNvGrpSpPr/>
          <p:nvPr/>
        </p:nvGrpSpPr>
        <p:grpSpPr>
          <a:xfrm>
            <a:off x="4526890" y="1262289"/>
            <a:ext cx="7161581" cy="5226450"/>
            <a:chOff x="4526890" y="1262289"/>
            <a:chExt cx="7161581" cy="5226450"/>
          </a:xfrm>
        </p:grpSpPr>
        <p:sp>
          <p:nvSpPr>
            <p:cNvPr id="7" name="Rectangle: Diagonal Corners Snipped 6">
              <a:extLst>
                <a:ext uri="{FF2B5EF4-FFF2-40B4-BE49-F238E27FC236}">
                  <a16:creationId xmlns:a16="http://schemas.microsoft.com/office/drawing/2014/main" id="{53FCCBC2-8C78-4219-AC67-C6854C1AA508}"/>
                </a:ext>
              </a:extLst>
            </p:cNvPr>
            <p:cNvSpPr/>
            <p:nvPr/>
          </p:nvSpPr>
          <p:spPr>
            <a:xfrm>
              <a:off x="4526890" y="1279108"/>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Blip>
                  <a:blip r:embed="rId4">
                    <a:extLst>
                      <a:ext uri="{96DAC541-7B7A-43D3-8B79-37D633B846F1}">
                        <asvg:svgBlip xmlns:asvg="http://schemas.microsoft.com/office/drawing/2016/SVG/main" r:embed="rId5"/>
                      </a:ext>
                    </a:extLst>
                  </a:blip>
                </a:buBlip>
              </a:pPr>
              <a:endParaRPr lang="en-US" b="1">
                <a:solidFill>
                  <a:schemeClr val="tx1"/>
                </a:solidFill>
              </a:endParaRPr>
            </a:p>
            <a:p>
              <a:pPr marL="285750" indent="-285750">
                <a:buBlip>
                  <a:blip r:embed="rId4">
                    <a:extLst>
                      <a:ext uri="{96DAC541-7B7A-43D3-8B79-37D633B846F1}">
                        <asvg:svgBlip xmlns:asvg="http://schemas.microsoft.com/office/drawing/2016/SVG/main" r:embed="rId5"/>
                      </a:ext>
                    </a:extLst>
                  </a:blip>
                </a:buBlip>
              </a:pPr>
              <a:endParaRPr lang="en-US" b="1">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a:solidFill>
                    <a:schemeClr val="tx1"/>
                  </a:solidFill>
                </a:rPr>
                <a:t>Even though tourism was affected, businesses were very rapid to adopt to this new normal; Business travelers from CA rated the hotels significantly higher compared to business travelers from other locations	</a:t>
              </a:r>
            </a:p>
            <a:p>
              <a:pPr marL="285750" indent="-285750">
                <a:buBlip>
                  <a:blip r:embed="rId4">
                    <a:extLst>
                      <a:ext uri="{96DAC541-7B7A-43D3-8B79-37D633B846F1}">
                        <asvg:svgBlip xmlns:asvg="http://schemas.microsoft.com/office/drawing/2016/SVG/main" r:embed="rId5"/>
                      </a:ext>
                    </a:extLst>
                  </a:blip>
                </a:buBlip>
              </a:pPr>
              <a:r>
                <a:rPr lang="en-US">
                  <a:solidFill>
                    <a:schemeClr val="tx1"/>
                  </a:solidFill>
                </a:rPr>
                <a:t>This is in line with the sentiment from the previous analysis; focusing on business travelers from other locations can help mitigate this negative sentiment </a:t>
              </a:r>
            </a:p>
          </p:txBody>
        </p:sp>
        <p:graphicFrame>
          <p:nvGraphicFramePr>
            <p:cNvPr id="8" name="Chart 7">
              <a:extLst>
                <a:ext uri="{FF2B5EF4-FFF2-40B4-BE49-F238E27FC236}">
                  <a16:creationId xmlns:a16="http://schemas.microsoft.com/office/drawing/2014/main" id="{AB32FC03-CF4B-49F9-8170-7205C4A7CB7E}"/>
                </a:ext>
              </a:extLst>
            </p:cNvPr>
            <p:cNvGraphicFramePr/>
            <p:nvPr>
              <p:extLst>
                <p:ext uri="{D42A27DB-BD31-4B8C-83A1-F6EECF244321}">
                  <p14:modId xmlns:p14="http://schemas.microsoft.com/office/powerpoint/2010/main" val="1178590346"/>
                </p:ext>
              </p:extLst>
            </p:nvPr>
          </p:nvGraphicFramePr>
          <p:xfrm>
            <a:off x="6542314" y="1262289"/>
            <a:ext cx="4321629" cy="187234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A68E3D63-2D1A-4886-BE17-360542543FF2}"/>
                </a:ext>
              </a:extLst>
            </p:cNvPr>
            <p:cNvSpPr txBox="1"/>
            <p:nvPr/>
          </p:nvSpPr>
          <p:spPr>
            <a:xfrm>
              <a:off x="7689304" y="2965355"/>
              <a:ext cx="2525487" cy="338554"/>
            </a:xfrm>
            <a:prstGeom prst="rect">
              <a:avLst/>
            </a:prstGeom>
            <a:noFill/>
          </p:spPr>
          <p:txBody>
            <a:bodyPr wrap="square" rtlCol="0">
              <a:spAutoFit/>
            </a:bodyPr>
            <a:lstStyle/>
            <a:p>
              <a:pPr algn="ctr"/>
              <a:r>
                <a:rPr lang="en-US" sz="1600"/>
                <a:t>% of reviews (Rated 4, 5)</a:t>
              </a:r>
            </a:p>
          </p:txBody>
        </p:sp>
        <p:sp>
          <p:nvSpPr>
            <p:cNvPr id="11" name="TextBox 10">
              <a:extLst>
                <a:ext uri="{FF2B5EF4-FFF2-40B4-BE49-F238E27FC236}">
                  <a16:creationId xmlns:a16="http://schemas.microsoft.com/office/drawing/2014/main" id="{6D856DA2-BAAD-48E4-BCD8-37FDA125E8F0}"/>
                </a:ext>
              </a:extLst>
            </p:cNvPr>
            <p:cNvSpPr txBox="1"/>
            <p:nvPr/>
          </p:nvSpPr>
          <p:spPr>
            <a:xfrm>
              <a:off x="4724401" y="1499249"/>
              <a:ext cx="1817914" cy="584775"/>
            </a:xfrm>
            <a:prstGeom prst="rect">
              <a:avLst/>
            </a:prstGeom>
            <a:noFill/>
          </p:spPr>
          <p:txBody>
            <a:bodyPr wrap="square" rtlCol="0">
              <a:spAutoFit/>
            </a:bodyPr>
            <a:lstStyle/>
            <a:p>
              <a:pPr algn="r"/>
              <a:r>
                <a:rPr lang="en-US" sz="1600"/>
                <a:t>Business travelers from California</a:t>
              </a:r>
            </a:p>
          </p:txBody>
        </p:sp>
        <p:sp>
          <p:nvSpPr>
            <p:cNvPr id="12" name="TextBox 11">
              <a:extLst>
                <a:ext uri="{FF2B5EF4-FFF2-40B4-BE49-F238E27FC236}">
                  <a16:creationId xmlns:a16="http://schemas.microsoft.com/office/drawing/2014/main" id="{BE0FC927-10DB-41B7-B400-5AA0D736DCA1}"/>
                </a:ext>
              </a:extLst>
            </p:cNvPr>
            <p:cNvSpPr txBox="1"/>
            <p:nvPr/>
          </p:nvSpPr>
          <p:spPr>
            <a:xfrm>
              <a:off x="4526891" y="2310864"/>
              <a:ext cx="2015424" cy="584775"/>
            </a:xfrm>
            <a:prstGeom prst="rect">
              <a:avLst/>
            </a:prstGeom>
            <a:noFill/>
          </p:spPr>
          <p:txBody>
            <a:bodyPr wrap="square" rtlCol="0">
              <a:spAutoFit/>
            </a:bodyPr>
            <a:lstStyle/>
            <a:p>
              <a:pPr algn="r"/>
              <a:r>
                <a:rPr lang="en-US" sz="1600"/>
                <a:t>Business travelers from other locations</a:t>
              </a:r>
            </a:p>
          </p:txBody>
        </p:sp>
        <p:sp>
          <p:nvSpPr>
            <p:cNvPr id="13" name="Oval 12">
              <a:extLst>
                <a:ext uri="{FF2B5EF4-FFF2-40B4-BE49-F238E27FC236}">
                  <a16:creationId xmlns:a16="http://schemas.microsoft.com/office/drawing/2014/main" id="{58E763AC-B14B-4C26-92CA-91B67DD21DF3}"/>
                </a:ext>
              </a:extLst>
            </p:cNvPr>
            <p:cNvSpPr/>
            <p:nvPr/>
          </p:nvSpPr>
          <p:spPr>
            <a:xfrm>
              <a:off x="10509851" y="1608756"/>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nvGrpSpPr>
            <p:cNvPr id="14" name="Group 13">
              <a:extLst>
                <a:ext uri="{FF2B5EF4-FFF2-40B4-BE49-F238E27FC236}">
                  <a16:creationId xmlns:a16="http://schemas.microsoft.com/office/drawing/2014/main" id="{448FEFD4-3825-42FB-850E-FBA5C6517DF2}"/>
                </a:ext>
              </a:extLst>
            </p:cNvPr>
            <p:cNvGrpSpPr/>
            <p:nvPr/>
          </p:nvGrpSpPr>
          <p:grpSpPr>
            <a:xfrm>
              <a:off x="5751722" y="3288901"/>
              <a:ext cx="4682653" cy="584775"/>
              <a:chOff x="5261446" y="3441301"/>
              <a:chExt cx="4682653" cy="584775"/>
            </a:xfrm>
          </p:grpSpPr>
          <p:sp>
            <p:nvSpPr>
              <p:cNvPr id="15" name="TextBox 14">
                <a:extLst>
                  <a:ext uri="{FF2B5EF4-FFF2-40B4-BE49-F238E27FC236}">
                    <a16:creationId xmlns:a16="http://schemas.microsoft.com/office/drawing/2014/main" id="{B0EDF42A-92E1-407F-AFC5-524FF94E03AE}"/>
                  </a:ext>
                </a:extLst>
              </p:cNvPr>
              <p:cNvSpPr txBox="1"/>
              <p:nvPr/>
            </p:nvSpPr>
            <p:spPr>
              <a:xfrm>
                <a:off x="5790836" y="3441301"/>
                <a:ext cx="4153263" cy="584775"/>
              </a:xfrm>
              <a:prstGeom prst="rect">
                <a:avLst/>
              </a:prstGeom>
              <a:noFill/>
            </p:spPr>
            <p:txBody>
              <a:bodyPr wrap="square" rtlCol="0">
                <a:spAutoFit/>
              </a:bodyPr>
              <a:lstStyle/>
              <a:p>
                <a:r>
                  <a:rPr lang="en-US" sz="1600" b="1"/>
                  <a:t>Statistically significant difference (with 95% CL)</a:t>
                </a:r>
              </a:p>
              <a:p>
                <a:r>
                  <a:rPr lang="en-US" sz="1600"/>
                  <a:t>Test performed: Z- Test</a:t>
                </a:r>
              </a:p>
            </p:txBody>
          </p:sp>
          <p:sp>
            <p:nvSpPr>
              <p:cNvPr id="16" name="Oval 15">
                <a:extLst>
                  <a:ext uri="{FF2B5EF4-FFF2-40B4-BE49-F238E27FC236}">
                    <a16:creationId xmlns:a16="http://schemas.microsoft.com/office/drawing/2014/main" id="{5C6566FD-10A3-468D-9968-8D7E5487BB9D}"/>
                  </a:ext>
                </a:extLst>
              </p:cNvPr>
              <p:cNvSpPr/>
              <p:nvPr/>
            </p:nvSpPr>
            <p:spPr>
              <a:xfrm>
                <a:off x="5261446" y="3550808"/>
                <a:ext cx="365760" cy="3657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S</a:t>
                </a:r>
              </a:p>
            </p:txBody>
          </p:sp>
        </p:grpSp>
      </p:grpSp>
    </p:spTree>
    <p:extLst>
      <p:ext uri="{BB962C8B-B14F-4D97-AF65-F5344CB8AC3E}">
        <p14:creationId xmlns:p14="http://schemas.microsoft.com/office/powerpoint/2010/main" val="158151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18" name="Google Shape;520;p44">
            <a:extLst>
              <a:ext uri="{FF2B5EF4-FFF2-40B4-BE49-F238E27FC236}">
                <a16:creationId xmlns:a16="http://schemas.microsoft.com/office/drawing/2014/main" id="{93093D46-4AB5-4437-B7FA-E5C3516101F3}"/>
              </a:ext>
            </a:extLst>
          </p:cNvPr>
          <p:cNvSpPr txBox="1">
            <a:spLocks/>
          </p:cNvSpPr>
          <p:nvPr/>
        </p:nvSpPr>
        <p:spPr>
          <a:xfrm>
            <a:off x="950021" y="513037"/>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Team</a:t>
            </a:r>
          </a:p>
        </p:txBody>
      </p:sp>
      <p:pic>
        <p:nvPicPr>
          <p:cNvPr id="19" name="Picture 2" descr="Krannert School of Management - Purdue Krannert">
            <a:extLst>
              <a:ext uri="{FF2B5EF4-FFF2-40B4-BE49-F238E27FC236}">
                <a16:creationId xmlns:a16="http://schemas.microsoft.com/office/drawing/2014/main" id="{2EE9001C-F30E-472E-B246-754DE622869E}"/>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334449"/>
            <a:ext cx="1010582" cy="36576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E89C7B2-EFDA-4103-8443-8ED860AFC269}"/>
              </a:ext>
            </a:extLst>
          </p:cNvPr>
          <p:cNvSpPr txBox="1"/>
          <p:nvPr/>
        </p:nvSpPr>
        <p:spPr>
          <a:xfrm>
            <a:off x="6805186" y="4110772"/>
            <a:ext cx="2208368" cy="830997"/>
          </a:xfrm>
          <a:prstGeom prst="rect">
            <a:avLst/>
          </a:prstGeom>
          <a:noFill/>
        </p:spPr>
        <p:txBody>
          <a:bodyPr wrap="square" rtlCol="0">
            <a:spAutoFit/>
          </a:bodyPr>
          <a:lstStyle/>
          <a:p>
            <a:pPr algn="ctr"/>
            <a:r>
              <a:rPr lang="en-US" sz="2400" b="1">
                <a:solidFill>
                  <a:schemeClr val="bg2">
                    <a:lumMod val="25000"/>
                  </a:schemeClr>
                </a:solidFill>
              </a:rPr>
              <a:t>Surya Sathiyamurthy</a:t>
            </a:r>
          </a:p>
        </p:txBody>
      </p:sp>
      <p:pic>
        <p:nvPicPr>
          <p:cNvPr id="25" name="Picture 24" descr="A person in a suit&#10;&#10;Description automatically generated with low confidence">
            <a:extLst>
              <a:ext uri="{FF2B5EF4-FFF2-40B4-BE49-F238E27FC236}">
                <a16:creationId xmlns:a16="http://schemas.microsoft.com/office/drawing/2014/main" id="{2B44E6CE-7CFE-4BE4-AC7E-5A62D19273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3570" y="2547357"/>
            <a:ext cx="1371600" cy="1371600"/>
          </a:xfrm>
          <a:prstGeom prst="rect">
            <a:avLst/>
          </a:prstGeom>
        </p:spPr>
      </p:pic>
      <p:sp>
        <p:nvSpPr>
          <p:cNvPr id="22" name="TextBox 21">
            <a:extLst>
              <a:ext uri="{FF2B5EF4-FFF2-40B4-BE49-F238E27FC236}">
                <a16:creationId xmlns:a16="http://schemas.microsoft.com/office/drawing/2014/main" id="{AD536A19-A9A5-4163-AF12-9FA4C3B7A9D2}"/>
              </a:ext>
            </a:extLst>
          </p:cNvPr>
          <p:cNvSpPr txBox="1"/>
          <p:nvPr/>
        </p:nvSpPr>
        <p:spPr>
          <a:xfrm>
            <a:off x="4166418" y="4132025"/>
            <a:ext cx="1759837" cy="830997"/>
          </a:xfrm>
          <a:prstGeom prst="rect">
            <a:avLst/>
          </a:prstGeom>
          <a:noFill/>
        </p:spPr>
        <p:txBody>
          <a:bodyPr wrap="square" rtlCol="0">
            <a:spAutoFit/>
          </a:bodyPr>
          <a:lstStyle/>
          <a:p>
            <a:pPr algn="ctr"/>
            <a:r>
              <a:rPr lang="en-US" sz="2400" b="1" err="1">
                <a:solidFill>
                  <a:schemeClr val="bg2">
                    <a:lumMod val="25000"/>
                  </a:schemeClr>
                </a:solidFill>
              </a:rPr>
              <a:t>Sudipta</a:t>
            </a:r>
            <a:r>
              <a:rPr lang="en-US" sz="2400" b="1">
                <a:solidFill>
                  <a:schemeClr val="bg2">
                    <a:lumMod val="25000"/>
                  </a:schemeClr>
                </a:solidFill>
              </a:rPr>
              <a:t> </a:t>
            </a:r>
          </a:p>
          <a:p>
            <a:pPr algn="ctr"/>
            <a:r>
              <a:rPr lang="en-US" sz="2400" b="1">
                <a:solidFill>
                  <a:schemeClr val="bg2">
                    <a:lumMod val="25000"/>
                  </a:schemeClr>
                </a:solidFill>
              </a:rPr>
              <a:t>Singh</a:t>
            </a:r>
          </a:p>
        </p:txBody>
      </p:sp>
      <p:pic>
        <p:nvPicPr>
          <p:cNvPr id="23" name="Picture 5" descr="A picture containing person, indoor, smiling&#10;&#10;Description automatically generated">
            <a:extLst>
              <a:ext uri="{FF2B5EF4-FFF2-40B4-BE49-F238E27FC236}">
                <a16:creationId xmlns:a16="http://schemas.microsoft.com/office/drawing/2014/main" id="{31E6BC1A-006C-4D52-892B-27C6370F8A88}"/>
              </a:ext>
            </a:extLst>
          </p:cNvPr>
          <p:cNvPicPr>
            <a:picLocks noChangeAspect="1"/>
          </p:cNvPicPr>
          <p:nvPr/>
        </p:nvPicPr>
        <p:blipFill>
          <a:blip r:embed="rId6"/>
          <a:stretch>
            <a:fillRect/>
          </a:stretch>
        </p:blipFill>
        <p:spPr>
          <a:xfrm>
            <a:off x="4386221" y="2547357"/>
            <a:ext cx="1320230" cy="1371600"/>
          </a:xfrm>
          <a:prstGeom prst="rect">
            <a:avLst/>
          </a:prstGeom>
        </p:spPr>
      </p:pic>
      <p:pic>
        <p:nvPicPr>
          <p:cNvPr id="24" name="Picture 2" descr="TripAdvisor logo and symbol, meaning, history, PNG">
            <a:extLst>
              <a:ext uri="{FF2B5EF4-FFF2-40B4-BE49-F238E27FC236}">
                <a16:creationId xmlns:a16="http://schemas.microsoft.com/office/drawing/2014/main" id="{31CBCCF4-B029-40FC-A059-001D9AC03C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79862" y="243009"/>
            <a:ext cx="877824" cy="54864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3292E26F-37DD-4806-89EA-7950CFE14AB1}"/>
              </a:ext>
            </a:extLst>
          </p:cNvPr>
          <p:cNvSpPr txBox="1"/>
          <p:nvPr/>
        </p:nvSpPr>
        <p:spPr>
          <a:xfrm>
            <a:off x="9783631" y="4128923"/>
            <a:ext cx="1759837" cy="830997"/>
          </a:xfrm>
          <a:prstGeom prst="rect">
            <a:avLst/>
          </a:prstGeom>
          <a:noFill/>
        </p:spPr>
        <p:txBody>
          <a:bodyPr wrap="square" rtlCol="0">
            <a:spAutoFit/>
          </a:bodyPr>
          <a:lstStyle/>
          <a:p>
            <a:pPr algn="ctr"/>
            <a:r>
              <a:rPr lang="en-US" sz="2400" b="1">
                <a:solidFill>
                  <a:schemeClr val="bg2">
                    <a:lumMod val="25000"/>
                  </a:schemeClr>
                </a:solidFill>
              </a:rPr>
              <a:t>Aditya</a:t>
            </a:r>
          </a:p>
          <a:p>
            <a:pPr algn="ctr"/>
            <a:r>
              <a:rPr lang="en-US" sz="2400" b="1">
                <a:solidFill>
                  <a:schemeClr val="bg2">
                    <a:lumMod val="25000"/>
                  </a:schemeClr>
                </a:solidFill>
              </a:rPr>
              <a:t>Gupta</a:t>
            </a:r>
          </a:p>
        </p:txBody>
      </p:sp>
      <p:pic>
        <p:nvPicPr>
          <p:cNvPr id="3" name="Picture 2" descr="A person in a suit&#10;&#10;Description automatically generated with medium confidence">
            <a:extLst>
              <a:ext uri="{FF2B5EF4-FFF2-40B4-BE49-F238E27FC236}">
                <a16:creationId xmlns:a16="http://schemas.microsoft.com/office/drawing/2014/main" id="{5979E03F-0D81-40E7-94A6-A5A21E2DD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7749" y="2547357"/>
            <a:ext cx="1371600" cy="1371600"/>
          </a:xfrm>
          <a:prstGeom prst="rect">
            <a:avLst/>
          </a:prstGeom>
        </p:spPr>
      </p:pic>
      <p:sp>
        <p:nvSpPr>
          <p:cNvPr id="57" name="TextBox 56">
            <a:extLst>
              <a:ext uri="{FF2B5EF4-FFF2-40B4-BE49-F238E27FC236}">
                <a16:creationId xmlns:a16="http://schemas.microsoft.com/office/drawing/2014/main" id="{8AA7F949-6B78-43FE-BB6E-D8A2B86984F1}"/>
              </a:ext>
            </a:extLst>
          </p:cNvPr>
          <p:cNvSpPr txBox="1"/>
          <p:nvPr/>
        </p:nvSpPr>
        <p:spPr>
          <a:xfrm>
            <a:off x="815092" y="4128923"/>
            <a:ext cx="2820737" cy="830997"/>
          </a:xfrm>
          <a:prstGeom prst="rect">
            <a:avLst/>
          </a:prstGeom>
          <a:noFill/>
        </p:spPr>
        <p:txBody>
          <a:bodyPr wrap="square" rtlCol="0">
            <a:spAutoFit/>
          </a:bodyPr>
          <a:lstStyle/>
          <a:p>
            <a:pPr algn="ctr"/>
            <a:r>
              <a:rPr lang="en-US" sz="2400" b="1">
                <a:solidFill>
                  <a:schemeClr val="bg2">
                    <a:lumMod val="25000"/>
                  </a:schemeClr>
                </a:solidFill>
              </a:rPr>
              <a:t>Sanjana </a:t>
            </a:r>
          </a:p>
          <a:p>
            <a:pPr algn="ctr"/>
            <a:r>
              <a:rPr lang="en-US" sz="2400" b="1" err="1">
                <a:solidFill>
                  <a:schemeClr val="bg2">
                    <a:lumMod val="25000"/>
                  </a:schemeClr>
                </a:solidFill>
              </a:rPr>
              <a:t>Santhanakrishnan</a:t>
            </a:r>
            <a:endParaRPr lang="en-US" sz="2400" b="1">
              <a:solidFill>
                <a:schemeClr val="bg2">
                  <a:lumMod val="25000"/>
                </a:schemeClr>
              </a:solidFill>
            </a:endParaRPr>
          </a:p>
        </p:txBody>
      </p:sp>
      <p:pic>
        <p:nvPicPr>
          <p:cNvPr id="5" name="Picture 4" descr="A person with dark hair&#10;&#10;Description automatically generated with low confidence">
            <a:extLst>
              <a:ext uri="{FF2B5EF4-FFF2-40B4-BE49-F238E27FC236}">
                <a16:creationId xmlns:a16="http://schemas.microsoft.com/office/drawing/2014/main" id="{3AB8D579-593A-4015-A3FA-BD7FB80423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9660" y="2547357"/>
            <a:ext cx="1371600" cy="1371600"/>
          </a:xfrm>
          <a:prstGeom prst="rect">
            <a:avLst/>
          </a:prstGeom>
        </p:spPr>
      </p:pic>
    </p:spTree>
    <p:extLst>
      <p:ext uri="{BB962C8B-B14F-4D97-AF65-F5344CB8AC3E}">
        <p14:creationId xmlns:p14="http://schemas.microsoft.com/office/powerpoint/2010/main" val="3550677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11" name="Picture 10" descr="Shape&#10;&#10;Description automatically generated with low confidence">
            <a:extLst>
              <a:ext uri="{FF2B5EF4-FFF2-40B4-BE49-F238E27FC236}">
                <a16:creationId xmlns:a16="http://schemas.microsoft.com/office/drawing/2014/main" id="{55E37D65-13C3-42A0-8979-4014AE6FB8B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9357" y="1030223"/>
            <a:ext cx="914400" cy="9144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CAD36A6D-F8F9-4C7A-A525-69EE240F8073}"/>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4927" y="2603552"/>
            <a:ext cx="914400" cy="914400"/>
          </a:xfrm>
          <a:prstGeom prst="rect">
            <a:avLst/>
          </a:prstGeom>
        </p:spPr>
      </p:pic>
      <p:sp>
        <p:nvSpPr>
          <p:cNvPr id="509" name="Google Shape;509;p44"/>
          <p:cNvSpPr txBox="1">
            <a:spLocks noGrp="1"/>
          </p:cNvSpPr>
          <p:nvPr>
            <p:ph type="title"/>
          </p:nvPr>
        </p:nvSpPr>
        <p:spPr>
          <a:xfrm>
            <a:off x="1206684" y="2816952"/>
            <a:ext cx="3632126" cy="487600"/>
          </a:xfrm>
          <a:prstGeom prst="rect">
            <a:avLst/>
          </a:prstGeom>
        </p:spPr>
        <p:txBody>
          <a:bodyPr spcFirstLastPara="1" vert="horz" wrap="square" lIns="121900" tIns="121900" rIns="121900" bIns="121900" rtlCol="0" anchor="ctr" anchorCtr="0">
            <a:noAutofit/>
          </a:bodyPr>
          <a:lstStyle/>
          <a:p>
            <a:r>
              <a:rPr lang="en-US">
                <a:solidFill>
                  <a:schemeClr val="bg1">
                    <a:lumMod val="50000"/>
                  </a:schemeClr>
                </a:solidFill>
              </a:rPr>
              <a:t>Executive Summary</a:t>
            </a:r>
          </a:p>
        </p:txBody>
      </p:sp>
      <p:sp>
        <p:nvSpPr>
          <p:cNvPr id="512" name="Google Shape;512;p44"/>
          <p:cNvSpPr txBox="1">
            <a:spLocks noGrp="1"/>
          </p:cNvSpPr>
          <p:nvPr>
            <p:ph type="title" idx="4"/>
          </p:nvPr>
        </p:nvSpPr>
        <p:spPr>
          <a:xfrm>
            <a:off x="1206684" y="4390281"/>
            <a:ext cx="2892000" cy="487600"/>
          </a:xfrm>
          <a:prstGeom prst="rect">
            <a:avLst/>
          </a:prstGeom>
        </p:spPr>
        <p:txBody>
          <a:bodyPr spcFirstLastPara="1" vert="horz" wrap="square" lIns="121900" tIns="121900" rIns="121900" bIns="121900" rtlCol="0" anchor="ctr" anchorCtr="0">
            <a:noAutofit/>
          </a:bodyPr>
          <a:lstStyle/>
          <a:p>
            <a:r>
              <a:rPr lang="en-US">
                <a:solidFill>
                  <a:schemeClr val="bg1">
                    <a:lumMod val="50000"/>
                  </a:schemeClr>
                </a:solidFill>
              </a:rPr>
              <a:t>Case Analysis</a:t>
            </a:r>
          </a:p>
        </p:txBody>
      </p:sp>
      <p:sp>
        <p:nvSpPr>
          <p:cNvPr id="518" name="Google Shape;518;p44"/>
          <p:cNvSpPr txBox="1">
            <a:spLocks noGrp="1"/>
          </p:cNvSpPr>
          <p:nvPr>
            <p:ph type="title" idx="13"/>
          </p:nvPr>
        </p:nvSpPr>
        <p:spPr>
          <a:xfrm>
            <a:off x="1206684" y="5876929"/>
            <a:ext cx="5448116" cy="660961"/>
          </a:xfrm>
          <a:prstGeom prst="rect">
            <a:avLst/>
          </a:prstGeom>
        </p:spPr>
        <p:txBody>
          <a:bodyPr spcFirstLastPara="1" vert="horz" wrap="square" lIns="121900" tIns="121900" rIns="121900" bIns="121900" rtlCol="0" anchor="ctr" anchorCtr="0">
            <a:noAutofit/>
          </a:bodyPr>
          <a:lstStyle/>
          <a:p>
            <a:r>
              <a:rPr lang="en">
                <a:solidFill>
                  <a:srgbClr val="3070AA"/>
                </a:solidFill>
              </a:rPr>
              <a:t>Recommendations and Limitations</a:t>
            </a:r>
            <a:endParaRPr>
              <a:solidFill>
                <a:srgbClr val="3070AA"/>
              </a:solidFill>
            </a:endParaRPr>
          </a:p>
        </p:txBody>
      </p:sp>
      <p:pic>
        <p:nvPicPr>
          <p:cNvPr id="15" name="Picture 14" descr="Shape&#10;&#10;Description automatically generated with low confidence">
            <a:extLst>
              <a:ext uri="{FF2B5EF4-FFF2-40B4-BE49-F238E27FC236}">
                <a16:creationId xmlns:a16="http://schemas.microsoft.com/office/drawing/2014/main" id="{9A315BD8-1EAB-45BA-B740-6BBC3D6D31A9}"/>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99357" y="5750209"/>
            <a:ext cx="914400" cy="91440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Agenda</a:t>
            </a:r>
          </a:p>
        </p:txBody>
      </p:sp>
      <p:pic>
        <p:nvPicPr>
          <p:cNvPr id="21" name="Picture 20" descr="Shape&#10;&#10;Description automatically generated with low confidence">
            <a:extLst>
              <a:ext uri="{FF2B5EF4-FFF2-40B4-BE49-F238E27FC236}">
                <a16:creationId xmlns:a16="http://schemas.microsoft.com/office/drawing/2014/main" id="{B88A1E0E-8DF2-4F35-A70B-B58FDF04D902}"/>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0497" y="4176881"/>
            <a:ext cx="914400" cy="914400"/>
          </a:xfrm>
          <a:prstGeom prst="rect">
            <a:avLst/>
          </a:prstGeom>
        </p:spPr>
      </p:pic>
      <p:sp>
        <p:nvSpPr>
          <p:cNvPr id="24" name="Google Shape;509;p44">
            <a:extLst>
              <a:ext uri="{FF2B5EF4-FFF2-40B4-BE49-F238E27FC236}">
                <a16:creationId xmlns:a16="http://schemas.microsoft.com/office/drawing/2014/main" id="{B8E63D3F-5DDE-4792-A986-29AA65498829}"/>
              </a:ext>
            </a:extLst>
          </p:cNvPr>
          <p:cNvSpPr txBox="1">
            <a:spLocks/>
          </p:cNvSpPr>
          <p:nvPr/>
        </p:nvSpPr>
        <p:spPr>
          <a:xfrm>
            <a:off x="1206684" y="1243622"/>
            <a:ext cx="5814602" cy="4876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Clr>
                <a:schemeClr val="lt1"/>
              </a:buClr>
              <a:buSzPts val="1800"/>
              <a:buNone/>
              <a:defRPr sz="2667" b="1" kern="1200">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chemeClr val="bg1">
                    <a:lumMod val="50000"/>
                  </a:schemeClr>
                </a:solidFill>
              </a:rPr>
              <a:t>Introduction and Problem Statement</a:t>
            </a:r>
          </a:p>
        </p:txBody>
      </p:sp>
    </p:spTree>
    <p:extLst>
      <p:ext uri="{BB962C8B-B14F-4D97-AF65-F5344CB8AC3E}">
        <p14:creationId xmlns:p14="http://schemas.microsoft.com/office/powerpoint/2010/main" val="2011261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rPr>
              <a:t>Recommendations</a:t>
            </a:r>
          </a:p>
        </p:txBody>
      </p:sp>
      <p:pic>
        <p:nvPicPr>
          <p:cNvPr id="3" name="Picture 2" descr="Icon&#10;&#10;Description automatically generated">
            <a:extLst>
              <a:ext uri="{FF2B5EF4-FFF2-40B4-BE49-F238E27FC236}">
                <a16:creationId xmlns:a16="http://schemas.microsoft.com/office/drawing/2014/main" id="{4B38C4DE-8C3A-4F9D-87C3-E1064A8C5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81" y="2063704"/>
            <a:ext cx="3566160" cy="3566160"/>
          </a:xfrm>
          <a:prstGeom prst="rect">
            <a:avLst/>
          </a:prstGeom>
        </p:spPr>
      </p:pic>
      <p:sp>
        <p:nvSpPr>
          <p:cNvPr id="9" name="Rectangle: Diagonal Corners Snipped 8">
            <a:extLst>
              <a:ext uri="{FF2B5EF4-FFF2-40B4-BE49-F238E27FC236}">
                <a16:creationId xmlns:a16="http://schemas.microsoft.com/office/drawing/2014/main" id="{CEC49807-AA41-4281-8945-36FB6CF01B9A}"/>
              </a:ext>
            </a:extLst>
          </p:cNvPr>
          <p:cNvSpPr/>
          <p:nvPr/>
        </p:nvSpPr>
        <p:spPr>
          <a:xfrm>
            <a:off x="4003042" y="1465489"/>
            <a:ext cx="7955278" cy="476259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4">
                  <a:extLst>
                    <a:ext uri="{96DAC541-7B7A-43D3-8B79-37D633B846F1}">
                      <asvg:svgBlip xmlns:asvg="http://schemas.microsoft.com/office/drawing/2016/SVG/main" r:embed="rId5"/>
                    </a:ext>
                  </a:extLst>
                </a:blip>
              </a:buBlip>
            </a:pPr>
            <a:r>
              <a:rPr lang="en-US" b="1">
                <a:solidFill>
                  <a:schemeClr val="tx1"/>
                </a:solidFill>
              </a:rPr>
              <a:t>Information </a:t>
            </a:r>
          </a:p>
          <a:p>
            <a:pPr marL="742950" lvl="1" indent="-285750">
              <a:buBlip>
                <a:blip r:embed="rId4">
                  <a:extLst>
                    <a:ext uri="{96DAC541-7B7A-43D3-8B79-37D633B846F1}">
                      <asvg:svgBlip xmlns:asvg="http://schemas.microsoft.com/office/drawing/2016/SVG/main" r:embed="rId5"/>
                    </a:ext>
                  </a:extLst>
                </a:blip>
              </a:buBlip>
            </a:pPr>
            <a:r>
              <a:rPr lang="en-US" b="1">
                <a:solidFill>
                  <a:schemeClr val="tx1"/>
                </a:solidFill>
              </a:rPr>
              <a:t>Description – </a:t>
            </a:r>
            <a:r>
              <a:rPr lang="en-US">
                <a:solidFill>
                  <a:schemeClr val="tx1"/>
                </a:solidFill>
              </a:rPr>
              <a:t>With a clearer detailed description, the guests will be able to know more about the hotel and make a better choice </a:t>
            </a:r>
          </a:p>
          <a:p>
            <a:pPr marL="742950" lvl="1" indent="-285750">
              <a:buBlip>
                <a:blip r:embed="rId4">
                  <a:extLst>
                    <a:ext uri="{96DAC541-7B7A-43D3-8B79-37D633B846F1}">
                      <asvg:svgBlip xmlns:asvg="http://schemas.microsoft.com/office/drawing/2016/SVG/main" r:embed="rId5"/>
                    </a:ext>
                  </a:extLst>
                </a:blip>
              </a:buBlip>
            </a:pPr>
            <a:r>
              <a:rPr lang="en-US" b="1">
                <a:solidFill>
                  <a:schemeClr val="tx1"/>
                </a:solidFill>
              </a:rPr>
              <a:t>COVID – </a:t>
            </a:r>
            <a:r>
              <a:rPr lang="en-US">
                <a:solidFill>
                  <a:schemeClr val="tx1"/>
                </a:solidFill>
              </a:rPr>
              <a:t>Having a COVID safety measures implemented and listed makes travelers feel more safe and secure about their stay</a:t>
            </a:r>
          </a:p>
          <a:p>
            <a:pPr marL="1200150" lvl="2" indent="-285750">
              <a:buBlip>
                <a:blip r:embed="rId4">
                  <a:extLst>
                    <a:ext uri="{96DAC541-7B7A-43D3-8B79-37D633B846F1}">
                      <asvg:svgBlip xmlns:asvg="http://schemas.microsoft.com/office/drawing/2016/SVG/main" r:embed="rId5"/>
                    </a:ext>
                  </a:extLst>
                </a:blip>
              </a:buBlip>
            </a:pPr>
            <a:r>
              <a:rPr lang="en-US">
                <a:solidFill>
                  <a:schemeClr val="tx1"/>
                </a:solidFill>
              </a:rPr>
              <a:t>As a result, having a non-smoking room types helps with the rating and ranking</a:t>
            </a:r>
          </a:p>
          <a:p>
            <a:pPr lvl="2"/>
            <a:endParaRPr lang="en-US">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b="1">
                <a:solidFill>
                  <a:schemeClr val="tx1"/>
                </a:solidFill>
              </a:rPr>
              <a:t>Location – </a:t>
            </a:r>
            <a:r>
              <a:rPr lang="en-US">
                <a:solidFill>
                  <a:schemeClr val="tx1"/>
                </a:solidFill>
              </a:rPr>
              <a:t>Having the hotels in close proximity to restaurants rather than attractions have a significant effect on ranking and rating</a:t>
            </a:r>
          </a:p>
          <a:p>
            <a:endParaRPr lang="en-US">
              <a:solidFill>
                <a:schemeClr val="tx1"/>
              </a:solidFill>
            </a:endParaRPr>
          </a:p>
          <a:p>
            <a:pPr marL="285750" indent="-285750">
              <a:buBlip>
                <a:blip r:embed="rId4">
                  <a:extLst>
                    <a:ext uri="{96DAC541-7B7A-43D3-8B79-37D633B846F1}">
                      <asvg:svgBlip xmlns:asvg="http://schemas.microsoft.com/office/drawing/2016/SVG/main" r:embed="rId5"/>
                    </a:ext>
                  </a:extLst>
                </a:blip>
              </a:buBlip>
            </a:pPr>
            <a:r>
              <a:rPr lang="en-US" b="1">
                <a:solidFill>
                  <a:schemeClr val="tx1"/>
                </a:solidFill>
              </a:rPr>
              <a:t>Improvement in the Perception of Travelers from other locations</a:t>
            </a:r>
          </a:p>
          <a:p>
            <a:pPr marL="742950" lvl="1" indent="-285750">
              <a:buBlip>
                <a:blip r:embed="rId4">
                  <a:extLst>
                    <a:ext uri="{96DAC541-7B7A-43D3-8B79-37D633B846F1}">
                      <asvg:svgBlip xmlns:asvg="http://schemas.microsoft.com/office/drawing/2016/SVG/main" r:embed="rId5"/>
                    </a:ext>
                  </a:extLst>
                </a:blip>
              </a:buBlip>
            </a:pPr>
            <a:r>
              <a:rPr lang="en-US">
                <a:solidFill>
                  <a:schemeClr val="tx1"/>
                </a:solidFill>
              </a:rPr>
              <a:t>Californians vs Travelers from other locations – Focusing more on travelers from other locations helps improve the hotel performance and their sentiment towards these hotels</a:t>
            </a:r>
          </a:p>
          <a:p>
            <a:pPr marL="742950" lvl="1" indent="-285750">
              <a:buBlip>
                <a:blip r:embed="rId4">
                  <a:extLst>
                    <a:ext uri="{96DAC541-7B7A-43D3-8B79-37D633B846F1}">
                      <asvg:svgBlip xmlns:asvg="http://schemas.microsoft.com/office/drawing/2016/SVG/main" r:embed="rId5"/>
                    </a:ext>
                  </a:extLst>
                </a:blip>
              </a:buBlip>
            </a:pPr>
            <a:r>
              <a:rPr lang="en-US">
                <a:solidFill>
                  <a:schemeClr val="tx1"/>
                </a:solidFill>
              </a:rPr>
              <a:t>Especially among business travelers from other location</a:t>
            </a:r>
          </a:p>
        </p:txBody>
      </p:sp>
    </p:spTree>
    <p:extLst>
      <p:ext uri="{BB962C8B-B14F-4D97-AF65-F5344CB8AC3E}">
        <p14:creationId xmlns:p14="http://schemas.microsoft.com/office/powerpoint/2010/main" val="1450764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rPr>
              <a:t>Limitations of Analysis and Approach</a:t>
            </a:r>
          </a:p>
        </p:txBody>
      </p:sp>
      <p:sp>
        <p:nvSpPr>
          <p:cNvPr id="9" name="Rectangle: Diagonal Corners Snipped 8">
            <a:extLst>
              <a:ext uri="{FF2B5EF4-FFF2-40B4-BE49-F238E27FC236}">
                <a16:creationId xmlns:a16="http://schemas.microsoft.com/office/drawing/2014/main" id="{CEC49807-AA41-4281-8945-36FB6CF01B9A}"/>
              </a:ext>
            </a:extLst>
          </p:cNvPr>
          <p:cNvSpPr/>
          <p:nvPr/>
        </p:nvSpPr>
        <p:spPr>
          <a:xfrm>
            <a:off x="4003042" y="1465489"/>
            <a:ext cx="7955278" cy="476259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150000"/>
              </a:lnSpc>
            </a:pPr>
            <a:endParaRPr lang="en-US" b="1">
              <a:solidFill>
                <a:schemeClr val="tx1"/>
              </a:solidFill>
              <a:cs typeface="Calibri"/>
            </a:endParaRP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ea typeface="+mn-lt"/>
              <a:cs typeface="+mn-lt"/>
            </a:endParaRP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ea typeface="+mn-lt"/>
              <a:cs typeface="+mn-lt"/>
            </a:endParaRP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ea typeface="+mn-lt"/>
              <a:cs typeface="+mn-lt"/>
            </a:endParaRPr>
          </a:p>
          <a:p>
            <a:pPr marL="285750" indent="-285750">
              <a:lnSpc>
                <a:spcPct val="150000"/>
              </a:lnSpc>
              <a:buBlip>
                <a:blip r:embed="rId3">
                  <a:extLst>
                    <a:ext uri="{96DAC541-7B7A-43D3-8B79-37D633B846F1}">
                      <asvg:svgBlip xmlns:asvg="http://schemas.microsoft.com/office/drawing/2016/SVG/main" r:embed="rId4"/>
                    </a:ext>
                  </a:extLst>
                </a:blip>
              </a:buBlip>
            </a:pPr>
            <a:r>
              <a:rPr lang="en-US" b="1">
                <a:solidFill>
                  <a:schemeClr val="tx1"/>
                </a:solidFill>
                <a:ea typeface="+mn-lt"/>
                <a:cs typeface="+mn-lt"/>
              </a:rPr>
              <a:t>Lack of Proper Metrics - </a:t>
            </a:r>
            <a:r>
              <a:rPr lang="en-US">
                <a:solidFill>
                  <a:schemeClr val="tx1"/>
                </a:solidFill>
                <a:ea typeface="+mn-lt"/>
                <a:cs typeface="+mn-lt"/>
              </a:rPr>
              <a:t>Hotel rank on TripAdvisor  is used as a proxy for the hotel’s performance</a:t>
            </a:r>
            <a:endParaRPr lang="en-US">
              <a:solidFill>
                <a:schemeClr val="tx1"/>
              </a:solidFill>
              <a:cs typeface="Calibri"/>
            </a:endParaRP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cs typeface="Calibri"/>
            </a:endParaRPr>
          </a:p>
          <a:p>
            <a:pPr marL="285750" indent="-285750">
              <a:lnSpc>
                <a:spcPct val="150000"/>
              </a:lnSpc>
              <a:buBlip>
                <a:blip r:embed="rId3">
                  <a:extLst>
                    <a:ext uri="{96DAC541-7B7A-43D3-8B79-37D633B846F1}">
                      <asvg:svgBlip xmlns:asvg="http://schemas.microsoft.com/office/drawing/2016/SVG/main" r:embed="rId4"/>
                    </a:ext>
                  </a:extLst>
                </a:blip>
              </a:buBlip>
            </a:pPr>
            <a:r>
              <a:rPr lang="en-US" b="1">
                <a:solidFill>
                  <a:schemeClr val="tx1"/>
                </a:solidFill>
                <a:cs typeface="Calibri"/>
              </a:rPr>
              <a:t>Missing Data Points– </a:t>
            </a:r>
          </a:p>
          <a:p>
            <a:pPr marL="742950" lvl="1" indent="-285750">
              <a:lnSpc>
                <a:spcPct val="150000"/>
              </a:lnSpc>
              <a:buBlip>
                <a:blip r:embed="rId3">
                  <a:extLst>
                    <a:ext uri="{96DAC541-7B7A-43D3-8B79-37D633B846F1}">
                      <asvg:svgBlip xmlns:asvg="http://schemas.microsoft.com/office/drawing/2016/SVG/main" r:embed="rId4"/>
                    </a:ext>
                  </a:extLst>
                </a:blip>
              </a:buBlip>
            </a:pPr>
            <a:r>
              <a:rPr lang="en-US">
                <a:solidFill>
                  <a:schemeClr val="tx1"/>
                </a:solidFill>
                <a:cs typeface="Calibri"/>
              </a:rPr>
              <a:t>Pricing data was not available for some hotels</a:t>
            </a:r>
          </a:p>
          <a:p>
            <a:pPr marL="742950" lvl="1" indent="-285750">
              <a:lnSpc>
                <a:spcPct val="150000"/>
              </a:lnSpc>
              <a:buBlip>
                <a:blip r:embed="rId3">
                  <a:extLst>
                    <a:ext uri="{96DAC541-7B7A-43D3-8B79-37D633B846F1}">
                      <asvg:svgBlip xmlns:asvg="http://schemas.microsoft.com/office/drawing/2016/SVG/main" r:embed="rId4"/>
                    </a:ext>
                  </a:extLst>
                </a:blip>
              </a:buBlip>
            </a:pPr>
            <a:r>
              <a:rPr lang="en-US">
                <a:solidFill>
                  <a:schemeClr val="tx1"/>
                </a:solidFill>
                <a:cs typeface="Calibri"/>
              </a:rPr>
              <a:t>Location and Trip Type was not mentioned in some reviews</a:t>
            </a: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cs typeface="Calibri"/>
            </a:endParaRPr>
          </a:p>
          <a:p>
            <a:pPr marL="285750" indent="-285750">
              <a:lnSpc>
                <a:spcPct val="150000"/>
              </a:lnSpc>
              <a:buBlip>
                <a:blip r:embed="rId3">
                  <a:extLst>
                    <a:ext uri="{96DAC541-7B7A-43D3-8B79-37D633B846F1}">
                      <asvg:svgBlip xmlns:asvg="http://schemas.microsoft.com/office/drawing/2016/SVG/main" r:embed="rId4"/>
                    </a:ext>
                  </a:extLst>
                </a:blip>
              </a:buBlip>
            </a:pPr>
            <a:r>
              <a:rPr lang="en-US" b="1">
                <a:solidFill>
                  <a:schemeClr val="tx1"/>
                </a:solidFill>
                <a:cs typeface="Calibri"/>
              </a:rPr>
              <a:t>Restriction of Analysis - </a:t>
            </a:r>
            <a:r>
              <a:rPr lang="en-US">
                <a:solidFill>
                  <a:schemeClr val="tx1"/>
                </a:solidFill>
                <a:cs typeface="Calibri"/>
              </a:rPr>
              <a:t>Review Analysis is done on reviews of the top 10 hotels only </a:t>
            </a: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cs typeface="Calibri"/>
            </a:endParaRP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cs typeface="Calibri"/>
            </a:endParaRP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cs typeface="Calibri"/>
            </a:endParaRP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cs typeface="Calibri"/>
            </a:endParaRPr>
          </a:p>
          <a:p>
            <a:pPr marL="285750" indent="-285750">
              <a:lnSpc>
                <a:spcPct val="150000"/>
              </a:lnSpc>
              <a:buBlip>
                <a:blip r:embed="rId3">
                  <a:extLst>
                    <a:ext uri="{96DAC541-7B7A-43D3-8B79-37D633B846F1}">
                      <asvg:svgBlip xmlns:asvg="http://schemas.microsoft.com/office/drawing/2016/SVG/main" r:embed="rId4"/>
                    </a:ext>
                  </a:extLst>
                </a:blip>
              </a:buBlip>
            </a:pPr>
            <a:endParaRPr lang="en-US">
              <a:solidFill>
                <a:schemeClr val="tx1"/>
              </a:solidFill>
              <a:cs typeface="Calibri"/>
            </a:endParaRPr>
          </a:p>
        </p:txBody>
      </p:sp>
      <p:pic>
        <p:nvPicPr>
          <p:cNvPr id="5122" name="Picture 2" descr="image">
            <a:extLst>
              <a:ext uri="{FF2B5EF4-FFF2-40B4-BE49-F238E27FC236}">
                <a16:creationId xmlns:a16="http://schemas.microsoft.com/office/drawing/2014/main" id="{F393DA52-D610-456B-90B9-DE329C0D2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31" y="2101179"/>
            <a:ext cx="3491210" cy="3491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955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185200"/>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7200">
                <a:solidFill>
                  <a:srgbClr val="3070AA"/>
                </a:solidFill>
                <a:latin typeface="+mn-lt"/>
              </a:rPr>
              <a:t>THANK YOU</a:t>
            </a:r>
          </a:p>
        </p:txBody>
      </p:sp>
    </p:spTree>
    <p:extLst>
      <p:ext uri="{BB962C8B-B14F-4D97-AF65-F5344CB8AC3E}">
        <p14:creationId xmlns:p14="http://schemas.microsoft.com/office/powerpoint/2010/main" val="3144826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185200"/>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7200">
                <a:solidFill>
                  <a:srgbClr val="3070AA"/>
                </a:solidFill>
                <a:latin typeface="+mn-lt"/>
              </a:rPr>
              <a:t>APPENDIX</a:t>
            </a:r>
          </a:p>
        </p:txBody>
      </p:sp>
    </p:spTree>
    <p:extLst>
      <p:ext uri="{BB962C8B-B14F-4D97-AF65-F5344CB8AC3E}">
        <p14:creationId xmlns:p14="http://schemas.microsoft.com/office/powerpoint/2010/main" val="839427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401B2EC9-2711-4448-A6DC-11E0147DB5AB}"/>
              </a:ext>
            </a:extLst>
          </p:cNvPr>
          <p:cNvPicPr>
            <a:picLocks noChangeAspect="1"/>
          </p:cNvPicPr>
          <p:nvPr/>
        </p:nvPicPr>
        <p:blipFill>
          <a:blip r:embed="rId2"/>
          <a:stretch>
            <a:fillRect/>
          </a:stretch>
        </p:blipFill>
        <p:spPr>
          <a:xfrm>
            <a:off x="964367" y="2070024"/>
            <a:ext cx="4904281" cy="2580543"/>
          </a:xfrm>
          <a:prstGeom prst="rect">
            <a:avLst/>
          </a:prstGeom>
        </p:spPr>
      </p:pic>
      <p:pic>
        <p:nvPicPr>
          <p:cNvPr id="3" name="Picture 3" descr="Table&#10;&#10;Description automatically generated">
            <a:extLst>
              <a:ext uri="{FF2B5EF4-FFF2-40B4-BE49-F238E27FC236}">
                <a16:creationId xmlns:a16="http://schemas.microsoft.com/office/drawing/2014/main" id="{8A34B892-638D-47BE-A4C6-9807D9DBC9BC}"/>
              </a:ext>
            </a:extLst>
          </p:cNvPr>
          <p:cNvPicPr>
            <a:picLocks noChangeAspect="1"/>
          </p:cNvPicPr>
          <p:nvPr/>
        </p:nvPicPr>
        <p:blipFill>
          <a:blip r:embed="rId3"/>
          <a:stretch>
            <a:fillRect/>
          </a:stretch>
        </p:blipFill>
        <p:spPr>
          <a:xfrm>
            <a:off x="6098498" y="662778"/>
            <a:ext cx="4754380" cy="5532444"/>
          </a:xfrm>
          <a:prstGeom prst="rect">
            <a:avLst/>
          </a:prstGeom>
        </p:spPr>
      </p:pic>
      <p:sp>
        <p:nvSpPr>
          <p:cNvPr id="4" name="Google Shape;520;p44">
            <a:extLst>
              <a:ext uri="{FF2B5EF4-FFF2-40B4-BE49-F238E27FC236}">
                <a16:creationId xmlns:a16="http://schemas.microsoft.com/office/drawing/2014/main" id="{E492DED5-69AC-44BE-846E-542DEE2960FB}"/>
              </a:ext>
            </a:extLst>
          </p:cNvPr>
          <p:cNvSpPr txBox="1">
            <a:spLocks/>
          </p:cNvSpPr>
          <p:nvPr/>
        </p:nvSpPr>
        <p:spPr>
          <a:xfrm>
            <a:off x="1567543" y="4650567"/>
            <a:ext cx="3386294"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1600">
                <a:solidFill>
                  <a:srgbClr val="3070AA"/>
                </a:solidFill>
                <a:latin typeface="+mn-lt"/>
              </a:rPr>
              <a:t>Linear Regression Results</a:t>
            </a:r>
          </a:p>
        </p:txBody>
      </p:sp>
    </p:spTree>
    <p:extLst>
      <p:ext uri="{BB962C8B-B14F-4D97-AF65-F5344CB8AC3E}">
        <p14:creationId xmlns:p14="http://schemas.microsoft.com/office/powerpoint/2010/main" val="2158219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4018536-3A90-4C75-A43D-0FF75B38BBED}"/>
              </a:ext>
            </a:extLst>
          </p:cNvPr>
          <p:cNvPicPr>
            <a:picLocks noChangeAspect="1"/>
          </p:cNvPicPr>
          <p:nvPr/>
        </p:nvPicPr>
        <p:blipFill>
          <a:blip r:embed="rId2"/>
          <a:stretch>
            <a:fillRect/>
          </a:stretch>
        </p:blipFill>
        <p:spPr>
          <a:xfrm>
            <a:off x="1501515" y="2153647"/>
            <a:ext cx="9813560" cy="2188443"/>
          </a:xfrm>
          <a:prstGeom prst="rect">
            <a:avLst/>
          </a:prstGeom>
        </p:spPr>
      </p:pic>
      <p:sp>
        <p:nvSpPr>
          <p:cNvPr id="3" name="Google Shape;520;p44">
            <a:extLst>
              <a:ext uri="{FF2B5EF4-FFF2-40B4-BE49-F238E27FC236}">
                <a16:creationId xmlns:a16="http://schemas.microsoft.com/office/drawing/2014/main" id="{967D5849-C932-4676-876B-4C87E5D23137}"/>
              </a:ext>
            </a:extLst>
          </p:cNvPr>
          <p:cNvSpPr txBox="1">
            <a:spLocks/>
          </p:cNvSpPr>
          <p:nvPr/>
        </p:nvSpPr>
        <p:spPr>
          <a:xfrm>
            <a:off x="876925" y="4342090"/>
            <a:ext cx="3386294"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1600">
                <a:solidFill>
                  <a:srgbClr val="3070AA"/>
                </a:solidFill>
                <a:latin typeface="+mn-lt"/>
              </a:rPr>
              <a:t>Topic Modeling Results</a:t>
            </a:r>
          </a:p>
        </p:txBody>
      </p:sp>
    </p:spTree>
    <p:extLst>
      <p:ext uri="{BB962C8B-B14F-4D97-AF65-F5344CB8AC3E}">
        <p14:creationId xmlns:p14="http://schemas.microsoft.com/office/powerpoint/2010/main" val="152734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11" name="Picture 10" descr="Shape&#10;&#10;Description automatically generated with low confidence">
            <a:extLst>
              <a:ext uri="{FF2B5EF4-FFF2-40B4-BE49-F238E27FC236}">
                <a16:creationId xmlns:a16="http://schemas.microsoft.com/office/drawing/2014/main" id="{55E37D65-13C3-42A0-8979-4014AE6FB8B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99357" y="1030223"/>
            <a:ext cx="914400" cy="9144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CAD36A6D-F8F9-4C7A-A525-69EE240F8073}"/>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4927" y="2603552"/>
            <a:ext cx="914400" cy="914400"/>
          </a:xfrm>
          <a:prstGeom prst="rect">
            <a:avLst/>
          </a:prstGeom>
        </p:spPr>
      </p:pic>
      <p:sp>
        <p:nvSpPr>
          <p:cNvPr id="509" name="Google Shape;509;p44"/>
          <p:cNvSpPr txBox="1">
            <a:spLocks noGrp="1"/>
          </p:cNvSpPr>
          <p:nvPr>
            <p:ph type="title"/>
          </p:nvPr>
        </p:nvSpPr>
        <p:spPr>
          <a:xfrm>
            <a:off x="1206684" y="2816952"/>
            <a:ext cx="3632126" cy="487600"/>
          </a:xfrm>
          <a:prstGeom prst="rect">
            <a:avLst/>
          </a:prstGeom>
        </p:spPr>
        <p:txBody>
          <a:bodyPr spcFirstLastPara="1" vert="horz" wrap="square" lIns="121900" tIns="121900" rIns="121900" bIns="121900" rtlCol="0" anchor="ctr" anchorCtr="0">
            <a:noAutofit/>
          </a:bodyPr>
          <a:lstStyle/>
          <a:p>
            <a:r>
              <a:rPr lang="en" dirty="0">
                <a:solidFill>
                  <a:schemeClr val="bg1">
                    <a:lumMod val="50000"/>
                  </a:schemeClr>
                </a:solidFill>
              </a:rPr>
              <a:t>Executive Summary</a:t>
            </a:r>
            <a:endParaRPr dirty="0">
              <a:solidFill>
                <a:schemeClr val="bg1">
                  <a:lumMod val="50000"/>
                </a:schemeClr>
              </a:solidFill>
            </a:endParaRPr>
          </a:p>
        </p:txBody>
      </p:sp>
      <p:sp>
        <p:nvSpPr>
          <p:cNvPr id="512" name="Google Shape;512;p44"/>
          <p:cNvSpPr txBox="1">
            <a:spLocks noGrp="1"/>
          </p:cNvSpPr>
          <p:nvPr>
            <p:ph type="title" idx="4"/>
          </p:nvPr>
        </p:nvSpPr>
        <p:spPr>
          <a:xfrm>
            <a:off x="1206684" y="4390281"/>
            <a:ext cx="2892000" cy="487600"/>
          </a:xfrm>
          <a:prstGeom prst="rect">
            <a:avLst/>
          </a:prstGeom>
        </p:spPr>
        <p:txBody>
          <a:bodyPr spcFirstLastPara="1" vert="horz" wrap="square" lIns="121900" tIns="121900" rIns="121900" bIns="121900" rtlCol="0" anchor="ctr" anchorCtr="0">
            <a:noAutofit/>
          </a:bodyPr>
          <a:lstStyle/>
          <a:p>
            <a:r>
              <a:rPr lang="en" dirty="0">
                <a:solidFill>
                  <a:schemeClr val="bg1">
                    <a:lumMod val="50000"/>
                  </a:schemeClr>
                </a:solidFill>
              </a:rPr>
              <a:t>Case Analysis</a:t>
            </a:r>
            <a:endParaRPr dirty="0">
              <a:solidFill>
                <a:schemeClr val="bg1">
                  <a:lumMod val="50000"/>
                </a:schemeClr>
              </a:solidFill>
            </a:endParaRPr>
          </a:p>
        </p:txBody>
      </p:sp>
      <p:sp>
        <p:nvSpPr>
          <p:cNvPr id="518" name="Google Shape;518;p44"/>
          <p:cNvSpPr txBox="1">
            <a:spLocks noGrp="1"/>
          </p:cNvSpPr>
          <p:nvPr>
            <p:ph type="title" idx="13"/>
          </p:nvPr>
        </p:nvSpPr>
        <p:spPr>
          <a:xfrm>
            <a:off x="1206684" y="5876929"/>
            <a:ext cx="5448116" cy="660961"/>
          </a:xfrm>
          <a:prstGeom prst="rect">
            <a:avLst/>
          </a:prstGeom>
        </p:spPr>
        <p:txBody>
          <a:bodyPr spcFirstLastPara="1" vert="horz" wrap="square" lIns="121900" tIns="121900" rIns="121900" bIns="121900" rtlCol="0" anchor="ctr" anchorCtr="0">
            <a:noAutofit/>
          </a:bodyPr>
          <a:lstStyle/>
          <a:p>
            <a:r>
              <a:rPr lang="en" dirty="0">
                <a:solidFill>
                  <a:schemeClr val="bg1">
                    <a:lumMod val="50000"/>
                  </a:schemeClr>
                </a:solidFill>
              </a:rPr>
              <a:t>Recommendations and Limitations</a:t>
            </a:r>
            <a:endParaRPr dirty="0">
              <a:solidFill>
                <a:schemeClr val="bg1">
                  <a:lumMod val="50000"/>
                </a:schemeClr>
              </a:solidFill>
            </a:endParaRPr>
          </a:p>
        </p:txBody>
      </p:sp>
      <p:pic>
        <p:nvPicPr>
          <p:cNvPr id="15" name="Picture 14" descr="Shape&#10;&#10;Description automatically generated with low confidence">
            <a:extLst>
              <a:ext uri="{FF2B5EF4-FFF2-40B4-BE49-F238E27FC236}">
                <a16:creationId xmlns:a16="http://schemas.microsoft.com/office/drawing/2014/main" id="{9A315BD8-1EAB-45BA-B740-6BBC3D6D31A9}"/>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9357" y="5750209"/>
            <a:ext cx="914400" cy="91440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Agenda</a:t>
            </a:r>
          </a:p>
        </p:txBody>
      </p:sp>
      <p:pic>
        <p:nvPicPr>
          <p:cNvPr id="21" name="Picture 20" descr="Shape&#10;&#10;Description automatically generated with low confidence">
            <a:extLst>
              <a:ext uri="{FF2B5EF4-FFF2-40B4-BE49-F238E27FC236}">
                <a16:creationId xmlns:a16="http://schemas.microsoft.com/office/drawing/2014/main" id="{B88A1E0E-8DF2-4F35-A70B-B58FDF04D902}"/>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0497" y="4176881"/>
            <a:ext cx="914400" cy="914400"/>
          </a:xfrm>
          <a:prstGeom prst="rect">
            <a:avLst/>
          </a:prstGeom>
        </p:spPr>
      </p:pic>
      <p:sp>
        <p:nvSpPr>
          <p:cNvPr id="24" name="Google Shape;509;p44">
            <a:extLst>
              <a:ext uri="{FF2B5EF4-FFF2-40B4-BE49-F238E27FC236}">
                <a16:creationId xmlns:a16="http://schemas.microsoft.com/office/drawing/2014/main" id="{B8E63D3F-5DDE-4792-A986-29AA65498829}"/>
              </a:ext>
            </a:extLst>
          </p:cNvPr>
          <p:cNvSpPr txBox="1">
            <a:spLocks/>
          </p:cNvSpPr>
          <p:nvPr/>
        </p:nvSpPr>
        <p:spPr>
          <a:xfrm>
            <a:off x="1206684" y="1243622"/>
            <a:ext cx="5814602" cy="4876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Clr>
                <a:schemeClr val="lt1"/>
              </a:buClr>
              <a:buSzPts val="1800"/>
              <a:buNone/>
              <a:defRPr sz="2667" b="1" kern="1200">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dirty="0">
                <a:solidFill>
                  <a:srgbClr val="3070AA"/>
                </a:solidFill>
              </a:rPr>
              <a:t>Introduction and Problem Statement</a:t>
            </a:r>
          </a:p>
        </p:txBody>
      </p:sp>
    </p:spTree>
    <p:extLst>
      <p:ext uri="{BB962C8B-B14F-4D97-AF65-F5344CB8AC3E}">
        <p14:creationId xmlns:p14="http://schemas.microsoft.com/office/powerpoint/2010/main" val="320498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69D94D8-AF35-46B1-93E0-58B4D64D4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1" y="1962215"/>
            <a:ext cx="3749040" cy="374904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Current Problems faced by Hotels</a:t>
            </a:r>
          </a:p>
        </p:txBody>
      </p:sp>
      <p:sp>
        <p:nvSpPr>
          <p:cNvPr id="10" name="Rectangle: Diagonal Corners Snipped 9">
            <a:extLst>
              <a:ext uri="{FF2B5EF4-FFF2-40B4-BE49-F238E27FC236}">
                <a16:creationId xmlns:a16="http://schemas.microsoft.com/office/drawing/2014/main" id="{250CB74E-B968-441D-9D67-3C4BF580309A}"/>
              </a:ext>
            </a:extLst>
          </p:cNvPr>
          <p:cNvSpPr/>
          <p:nvPr/>
        </p:nvSpPr>
        <p:spPr>
          <a:xfrm>
            <a:off x="4512258" y="1262289"/>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Blip>
                <a:blip r:embed="rId5">
                  <a:extLst>
                    <a:ext uri="{96DAC541-7B7A-43D3-8B79-37D633B846F1}">
                      <asvg:svgBlip xmlns:asvg="http://schemas.microsoft.com/office/drawing/2016/SVG/main" r:embed="rId6"/>
                    </a:ext>
                  </a:extLst>
                </a:blip>
              </a:buBlip>
            </a:pPr>
            <a:r>
              <a:rPr lang="en-US" sz="1600" b="1">
                <a:solidFill>
                  <a:schemeClr val="tx1"/>
                </a:solidFill>
              </a:rPr>
              <a:t>Impact of COVID on tourism, especially hotels – </a:t>
            </a:r>
            <a:r>
              <a:rPr lang="en-US" sz="1600">
                <a:solidFill>
                  <a:schemeClr val="tx1"/>
                </a:solidFill>
              </a:rPr>
              <a:t>The impact of COVID on the travel industry has been significant, with many hotels and restaurants closing down in these tough times without proper business</a:t>
            </a:r>
          </a:p>
          <a:p>
            <a:pPr marL="285750" indent="-285750">
              <a:lnSpc>
                <a:spcPct val="200000"/>
              </a:lnSpc>
              <a:buBlip>
                <a:blip r:embed="rId5">
                  <a:extLst>
                    <a:ext uri="{96DAC541-7B7A-43D3-8B79-37D633B846F1}">
                      <asvg:svgBlip xmlns:asvg="http://schemas.microsoft.com/office/drawing/2016/SVG/main" r:embed="rId6"/>
                    </a:ext>
                  </a:extLst>
                </a:blip>
              </a:buBlip>
            </a:pPr>
            <a:endParaRPr lang="en-US" sz="1600">
              <a:solidFill>
                <a:schemeClr val="tx1"/>
              </a:solidFill>
            </a:endParaRPr>
          </a:p>
          <a:p>
            <a:pPr marL="285750" indent="-285750">
              <a:lnSpc>
                <a:spcPct val="200000"/>
              </a:lnSpc>
              <a:buBlip>
                <a:blip r:embed="rId5">
                  <a:extLst>
                    <a:ext uri="{96DAC541-7B7A-43D3-8B79-37D633B846F1}">
                      <asvg:svgBlip xmlns:asvg="http://schemas.microsoft.com/office/drawing/2016/SVG/main" r:embed="rId6"/>
                    </a:ext>
                  </a:extLst>
                </a:blip>
              </a:buBlip>
            </a:pPr>
            <a:r>
              <a:rPr lang="en-US" sz="1600" b="1">
                <a:solidFill>
                  <a:schemeClr val="tx1"/>
                </a:solidFill>
              </a:rPr>
              <a:t>Misleading Information – </a:t>
            </a:r>
            <a:r>
              <a:rPr lang="en-US" sz="1600">
                <a:solidFill>
                  <a:schemeClr val="tx1"/>
                </a:solidFill>
              </a:rPr>
              <a:t>People and Hotels both get lost looking for their perfect hotels and guests respectively; TripAdvisor bridges this gap to an extent, so it is important for hotels to rank better in their website in order to get more visibility and in turn more business </a:t>
            </a:r>
          </a:p>
        </p:txBody>
      </p:sp>
      <p:sp>
        <p:nvSpPr>
          <p:cNvPr id="2" name="Rectangle 1">
            <a:extLst>
              <a:ext uri="{FF2B5EF4-FFF2-40B4-BE49-F238E27FC236}">
                <a16:creationId xmlns:a16="http://schemas.microsoft.com/office/drawing/2014/main" id="{CFA3F363-193D-455D-865F-FA26B99915EC}"/>
              </a:ext>
            </a:extLst>
          </p:cNvPr>
          <p:cNvSpPr/>
          <p:nvPr/>
        </p:nvSpPr>
        <p:spPr>
          <a:xfrm>
            <a:off x="1915886" y="3102429"/>
            <a:ext cx="936171" cy="26188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E6884A95-D4BA-4F07-B254-0E46EAE0AD94}"/>
              </a:ext>
            </a:extLst>
          </p:cNvPr>
          <p:cNvGrpSpPr/>
          <p:nvPr/>
        </p:nvGrpSpPr>
        <p:grpSpPr>
          <a:xfrm>
            <a:off x="1338943" y="3286649"/>
            <a:ext cx="2083220" cy="3560106"/>
            <a:chOff x="1338943" y="3276601"/>
            <a:chExt cx="2083220" cy="3560106"/>
          </a:xfrm>
        </p:grpSpPr>
        <p:grpSp>
          <p:nvGrpSpPr>
            <p:cNvPr id="4" name="Group 3">
              <a:extLst>
                <a:ext uri="{FF2B5EF4-FFF2-40B4-BE49-F238E27FC236}">
                  <a16:creationId xmlns:a16="http://schemas.microsoft.com/office/drawing/2014/main" id="{6C0AD860-5AD7-4244-AEE0-6FF6EF1B08C3}"/>
                </a:ext>
              </a:extLst>
            </p:cNvPr>
            <p:cNvGrpSpPr/>
            <p:nvPr/>
          </p:nvGrpSpPr>
          <p:grpSpPr>
            <a:xfrm>
              <a:off x="1338943" y="3276601"/>
              <a:ext cx="2083220" cy="3560106"/>
              <a:chOff x="1338943" y="3276601"/>
              <a:chExt cx="2083220" cy="3560106"/>
            </a:xfrm>
          </p:grpSpPr>
          <p:sp>
            <p:nvSpPr>
              <p:cNvPr id="7" name="Rectangle 6">
                <a:extLst>
                  <a:ext uri="{FF2B5EF4-FFF2-40B4-BE49-F238E27FC236}">
                    <a16:creationId xmlns:a16="http://schemas.microsoft.com/office/drawing/2014/main" id="{EFADC0E1-0F32-46AD-8E7D-EE9683B08C25}"/>
                  </a:ext>
                </a:extLst>
              </p:cNvPr>
              <p:cNvSpPr/>
              <p:nvPr/>
            </p:nvSpPr>
            <p:spPr>
              <a:xfrm>
                <a:off x="1684500" y="3276601"/>
                <a:ext cx="936171" cy="26188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408782-CA20-461E-9275-762BAD1C5EDC}"/>
                  </a:ext>
                </a:extLst>
              </p:cNvPr>
              <p:cNvSpPr/>
              <p:nvPr/>
            </p:nvSpPr>
            <p:spPr>
              <a:xfrm>
                <a:off x="1338943" y="4114801"/>
                <a:ext cx="936171" cy="26188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A9C922-6CB8-4998-97E9-823F9739CABC}"/>
                  </a:ext>
                </a:extLst>
              </p:cNvPr>
              <p:cNvSpPr/>
              <p:nvPr/>
            </p:nvSpPr>
            <p:spPr>
              <a:xfrm>
                <a:off x="2249293" y="3450773"/>
                <a:ext cx="936171" cy="26188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CFACC6-5E59-4737-BB14-48C5C7532E40}"/>
                  </a:ext>
                </a:extLst>
              </p:cNvPr>
              <p:cNvSpPr/>
              <p:nvPr/>
            </p:nvSpPr>
            <p:spPr>
              <a:xfrm>
                <a:off x="2485992" y="4217832"/>
                <a:ext cx="936171" cy="26188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Icon&#10;&#10;Description automatically generated">
              <a:extLst>
                <a:ext uri="{FF2B5EF4-FFF2-40B4-BE49-F238E27FC236}">
                  <a16:creationId xmlns:a16="http://schemas.microsoft.com/office/drawing/2014/main" id="{C012E4AD-1023-4F21-BC8E-59B1C048C1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3996" y="3279001"/>
              <a:ext cx="1513114" cy="2044113"/>
            </a:xfrm>
            <a:prstGeom prst="rect">
              <a:avLst/>
            </a:prstGeom>
          </p:spPr>
        </p:pic>
      </p:grpSp>
    </p:spTree>
    <p:extLst>
      <p:ext uri="{BB962C8B-B14F-4D97-AF65-F5344CB8AC3E}">
        <p14:creationId xmlns:p14="http://schemas.microsoft.com/office/powerpoint/2010/main" val="2292959616"/>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3" name="Picture 2">
            <a:extLst>
              <a:ext uri="{FF2B5EF4-FFF2-40B4-BE49-F238E27FC236}">
                <a16:creationId xmlns:a16="http://schemas.microsoft.com/office/drawing/2014/main" id="{669D94D8-AF35-46B1-93E0-58B4D64D41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8161" y="2084024"/>
            <a:ext cx="3566160" cy="356616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Business Problem</a:t>
            </a:r>
          </a:p>
        </p:txBody>
      </p:sp>
      <p:sp>
        <p:nvSpPr>
          <p:cNvPr id="10" name="Rectangle: Diagonal Corners Snipped 9">
            <a:extLst>
              <a:ext uri="{FF2B5EF4-FFF2-40B4-BE49-F238E27FC236}">
                <a16:creationId xmlns:a16="http://schemas.microsoft.com/office/drawing/2014/main" id="{250CB74E-B968-441D-9D67-3C4BF580309A}"/>
              </a:ext>
            </a:extLst>
          </p:cNvPr>
          <p:cNvSpPr/>
          <p:nvPr/>
        </p:nvSpPr>
        <p:spPr>
          <a:xfrm>
            <a:off x="4512258" y="1262289"/>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Blip>
                <a:blip r:embed="rId4">
                  <a:extLst>
                    <a:ext uri="{96DAC541-7B7A-43D3-8B79-37D633B846F1}">
                      <asvg:svgBlip xmlns:asvg="http://schemas.microsoft.com/office/drawing/2016/SVG/main" r:embed="rId5"/>
                    </a:ext>
                  </a:extLst>
                </a:blip>
              </a:buBlip>
            </a:pPr>
            <a:r>
              <a:rPr lang="en-US" sz="1600" b="1" dirty="0">
                <a:solidFill>
                  <a:schemeClr val="tx1"/>
                </a:solidFill>
              </a:rPr>
              <a:t>Need for Information - </a:t>
            </a:r>
            <a:r>
              <a:rPr lang="en-US" sz="1600" dirty="0">
                <a:solidFill>
                  <a:schemeClr val="tx1"/>
                </a:solidFill>
              </a:rPr>
              <a:t>A new hotel coming up needs information on which location to choose, what kind of amenities to have and how to leverage these for a better performance</a:t>
            </a:r>
          </a:p>
          <a:p>
            <a:pPr>
              <a:lnSpc>
                <a:spcPct val="200000"/>
              </a:lnSpc>
            </a:pPr>
            <a:endParaRPr lang="en-US" sz="1600" dirty="0">
              <a:solidFill>
                <a:schemeClr val="tx1"/>
              </a:solidFill>
            </a:endParaRPr>
          </a:p>
          <a:p>
            <a:pPr marL="285750" indent="-285750">
              <a:lnSpc>
                <a:spcPct val="200000"/>
              </a:lnSpc>
              <a:buBlip>
                <a:blip r:embed="rId4">
                  <a:extLst>
                    <a:ext uri="{96DAC541-7B7A-43D3-8B79-37D633B846F1}">
                      <asvg:svgBlip xmlns:asvg="http://schemas.microsoft.com/office/drawing/2016/SVG/main" r:embed="rId5"/>
                    </a:ext>
                  </a:extLst>
                </a:blip>
              </a:buBlip>
            </a:pPr>
            <a:r>
              <a:rPr lang="en-US" sz="1600" b="1" dirty="0">
                <a:solidFill>
                  <a:schemeClr val="tx1"/>
                </a:solidFill>
              </a:rPr>
              <a:t>Customer Perception – </a:t>
            </a:r>
            <a:r>
              <a:rPr lang="en-US" sz="1600" dirty="0">
                <a:solidFill>
                  <a:schemeClr val="tx1"/>
                </a:solidFill>
              </a:rPr>
              <a:t>New or underperforming hotels need data on which kind of customers to cater to and expand their business into. They also require information on which customers are least satisfied with their current hotel choices and are looking for new options.</a:t>
            </a:r>
          </a:p>
        </p:txBody>
      </p:sp>
    </p:spTree>
    <p:extLst>
      <p:ext uri="{BB962C8B-B14F-4D97-AF65-F5344CB8AC3E}">
        <p14:creationId xmlns:p14="http://schemas.microsoft.com/office/powerpoint/2010/main" val="401808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Hotel Profile</a:t>
            </a:r>
          </a:p>
        </p:txBody>
      </p:sp>
      <p:cxnSp>
        <p:nvCxnSpPr>
          <p:cNvPr id="5" name="Straight Connector 4">
            <a:extLst>
              <a:ext uri="{FF2B5EF4-FFF2-40B4-BE49-F238E27FC236}">
                <a16:creationId xmlns:a16="http://schemas.microsoft.com/office/drawing/2014/main" id="{FF0281FF-213F-4638-BA19-0976A9FCB04A}"/>
              </a:ext>
            </a:extLst>
          </p:cNvPr>
          <p:cNvCxnSpPr>
            <a:cxnSpLocks/>
          </p:cNvCxnSpPr>
          <p:nvPr/>
        </p:nvCxnSpPr>
        <p:spPr>
          <a:xfrm>
            <a:off x="3355398" y="1139009"/>
            <a:ext cx="0" cy="52384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2C39AB3-CFDD-4FD0-945E-9CFE3AF3B0C5}"/>
              </a:ext>
            </a:extLst>
          </p:cNvPr>
          <p:cNvGrpSpPr/>
          <p:nvPr/>
        </p:nvGrpSpPr>
        <p:grpSpPr>
          <a:xfrm>
            <a:off x="276530" y="1569944"/>
            <a:ext cx="3045460" cy="822960"/>
            <a:chOff x="276530" y="1440637"/>
            <a:chExt cx="3045460" cy="822960"/>
          </a:xfrm>
        </p:grpSpPr>
        <p:pic>
          <p:nvPicPr>
            <p:cNvPr id="3" name="Picture 2" descr="Icon&#10;&#10;Description automatically generated">
              <a:extLst>
                <a:ext uri="{FF2B5EF4-FFF2-40B4-BE49-F238E27FC236}">
                  <a16:creationId xmlns:a16="http://schemas.microsoft.com/office/drawing/2014/main" id="{263DBB3A-3A9E-4558-95CD-011551AA1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30" y="1440637"/>
              <a:ext cx="822960" cy="822960"/>
            </a:xfrm>
            <a:prstGeom prst="rect">
              <a:avLst/>
            </a:prstGeom>
          </p:spPr>
        </p:pic>
        <p:sp>
          <p:nvSpPr>
            <p:cNvPr id="12" name="Rectangle: Rounded Corners 11">
              <a:extLst>
                <a:ext uri="{FF2B5EF4-FFF2-40B4-BE49-F238E27FC236}">
                  <a16:creationId xmlns:a16="http://schemas.microsoft.com/office/drawing/2014/main" id="{5196D209-14B9-4414-834F-1A7AB2401CB8}"/>
                </a:ext>
              </a:extLst>
            </p:cNvPr>
            <p:cNvSpPr/>
            <p:nvPr/>
          </p:nvSpPr>
          <p:spPr>
            <a:xfrm>
              <a:off x="1099490" y="1490320"/>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Hotels in California</a:t>
              </a:r>
              <a:endParaRPr lang="en-US" sz="3200">
                <a:solidFill>
                  <a:schemeClr val="tx1"/>
                </a:solidFill>
              </a:endParaRPr>
            </a:p>
          </p:txBody>
        </p:sp>
      </p:grpSp>
      <p:grpSp>
        <p:nvGrpSpPr>
          <p:cNvPr id="8" name="Group 7">
            <a:extLst>
              <a:ext uri="{FF2B5EF4-FFF2-40B4-BE49-F238E27FC236}">
                <a16:creationId xmlns:a16="http://schemas.microsoft.com/office/drawing/2014/main" id="{B5EC8DB7-29A5-4EC8-90AC-45299711743B}"/>
              </a:ext>
            </a:extLst>
          </p:cNvPr>
          <p:cNvGrpSpPr/>
          <p:nvPr/>
        </p:nvGrpSpPr>
        <p:grpSpPr>
          <a:xfrm>
            <a:off x="276530" y="3208622"/>
            <a:ext cx="3045460" cy="822960"/>
            <a:chOff x="276530" y="3004791"/>
            <a:chExt cx="3045460" cy="822960"/>
          </a:xfrm>
        </p:grpSpPr>
        <p:pic>
          <p:nvPicPr>
            <p:cNvPr id="13" name="Picture 12" descr="A picture containing icon&#10;&#10;Description automatically generated">
              <a:extLst>
                <a:ext uri="{FF2B5EF4-FFF2-40B4-BE49-F238E27FC236}">
                  <a16:creationId xmlns:a16="http://schemas.microsoft.com/office/drawing/2014/main" id="{8BA78706-F850-46F6-97FD-093993F7DD36}"/>
                </a:ext>
              </a:extLst>
            </p:cNvPr>
            <p:cNvPicPr>
              <a:picLocks noChangeAspect="1"/>
            </p:cNvPicPr>
            <p:nvPr/>
          </p:nvPicPr>
          <p:blipFill>
            <a:blip r:embed="rId4"/>
            <a:stretch>
              <a:fillRect/>
            </a:stretch>
          </p:blipFill>
          <p:spPr>
            <a:xfrm>
              <a:off x="276530" y="3004791"/>
              <a:ext cx="822960" cy="822960"/>
            </a:xfrm>
            <a:prstGeom prst="rect">
              <a:avLst/>
            </a:prstGeom>
          </p:spPr>
        </p:pic>
        <p:sp>
          <p:nvSpPr>
            <p:cNvPr id="14" name="Rectangle: Rounded Corners 13">
              <a:extLst>
                <a:ext uri="{FF2B5EF4-FFF2-40B4-BE49-F238E27FC236}">
                  <a16:creationId xmlns:a16="http://schemas.microsoft.com/office/drawing/2014/main" id="{897DDE62-EFBE-4AFD-A2B5-49F6799E9ACF}"/>
                </a:ext>
              </a:extLst>
            </p:cNvPr>
            <p:cNvSpPr/>
            <p:nvPr/>
          </p:nvSpPr>
          <p:spPr>
            <a:xfrm>
              <a:off x="1099490" y="3054474"/>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4.35</a:t>
              </a:r>
            </a:p>
            <a:p>
              <a:pPr algn="ctr"/>
              <a:r>
                <a:rPr lang="en-US" sz="1200">
                  <a:solidFill>
                    <a:schemeClr val="tx1"/>
                  </a:solidFill>
                </a:rPr>
                <a:t>Average Rating of hotels</a:t>
              </a:r>
              <a:endParaRPr lang="en-US" sz="3200">
                <a:solidFill>
                  <a:schemeClr val="tx1"/>
                </a:solidFill>
              </a:endParaRPr>
            </a:p>
          </p:txBody>
        </p:sp>
      </p:grpSp>
      <p:grpSp>
        <p:nvGrpSpPr>
          <p:cNvPr id="7" name="Group 6">
            <a:extLst>
              <a:ext uri="{FF2B5EF4-FFF2-40B4-BE49-F238E27FC236}">
                <a16:creationId xmlns:a16="http://schemas.microsoft.com/office/drawing/2014/main" id="{22410524-E7C7-4BBB-A39E-B9C5CBFE9360}"/>
              </a:ext>
            </a:extLst>
          </p:cNvPr>
          <p:cNvGrpSpPr/>
          <p:nvPr/>
        </p:nvGrpSpPr>
        <p:grpSpPr>
          <a:xfrm>
            <a:off x="276530" y="4847300"/>
            <a:ext cx="3045460" cy="822960"/>
            <a:chOff x="276530" y="4717993"/>
            <a:chExt cx="3045460" cy="822960"/>
          </a:xfrm>
        </p:grpSpPr>
        <p:sp>
          <p:nvSpPr>
            <p:cNvPr id="16" name="Rectangle: Rounded Corners 15">
              <a:extLst>
                <a:ext uri="{FF2B5EF4-FFF2-40B4-BE49-F238E27FC236}">
                  <a16:creationId xmlns:a16="http://schemas.microsoft.com/office/drawing/2014/main" id="{E5DC8DBA-1FAC-4712-AD62-D33718876129}"/>
                </a:ext>
              </a:extLst>
            </p:cNvPr>
            <p:cNvSpPr/>
            <p:nvPr/>
          </p:nvSpPr>
          <p:spPr>
            <a:xfrm>
              <a:off x="1099490" y="4767676"/>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550</a:t>
              </a:r>
            </a:p>
            <a:p>
              <a:pPr algn="ctr"/>
              <a:r>
                <a:rPr lang="en-US" sz="1200">
                  <a:solidFill>
                    <a:schemeClr val="tx1"/>
                  </a:solidFill>
                </a:rPr>
                <a:t>Average # of Reviews</a:t>
              </a:r>
              <a:endParaRPr lang="en-US" sz="3200">
                <a:solidFill>
                  <a:schemeClr val="tx1"/>
                </a:solidFill>
              </a:endParaRPr>
            </a:p>
          </p:txBody>
        </p:sp>
        <p:pic>
          <p:nvPicPr>
            <p:cNvPr id="17" name="Picture 16" descr="Icon&#10;&#10;Description automatically generated">
              <a:extLst>
                <a:ext uri="{FF2B5EF4-FFF2-40B4-BE49-F238E27FC236}">
                  <a16:creationId xmlns:a16="http://schemas.microsoft.com/office/drawing/2014/main" id="{6C17A8B1-47EE-4676-9B1E-F4D1A5E8590E}"/>
                </a:ext>
              </a:extLst>
            </p:cNvPr>
            <p:cNvPicPr>
              <a:picLocks noChangeAspect="1"/>
            </p:cNvPicPr>
            <p:nvPr/>
          </p:nvPicPr>
          <p:blipFill>
            <a:blip r:embed="rId5"/>
            <a:stretch>
              <a:fillRect/>
            </a:stretch>
          </p:blipFill>
          <p:spPr>
            <a:xfrm>
              <a:off x="276530" y="4717993"/>
              <a:ext cx="822960" cy="822960"/>
            </a:xfrm>
            <a:prstGeom prst="rect">
              <a:avLst/>
            </a:prstGeom>
          </p:spPr>
        </p:pic>
      </p:grpSp>
      <p:cxnSp>
        <p:nvCxnSpPr>
          <p:cNvPr id="21" name="Straight Connector 20">
            <a:extLst>
              <a:ext uri="{FF2B5EF4-FFF2-40B4-BE49-F238E27FC236}">
                <a16:creationId xmlns:a16="http://schemas.microsoft.com/office/drawing/2014/main" id="{369C9D6E-FF2D-4B46-809D-F3254ACEE49D}"/>
              </a:ext>
            </a:extLst>
          </p:cNvPr>
          <p:cNvCxnSpPr>
            <a:cxnSpLocks/>
          </p:cNvCxnSpPr>
          <p:nvPr/>
        </p:nvCxnSpPr>
        <p:spPr>
          <a:xfrm>
            <a:off x="8246052" y="1139009"/>
            <a:ext cx="0" cy="52384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8" name="Chart 17">
            <a:extLst>
              <a:ext uri="{FF2B5EF4-FFF2-40B4-BE49-F238E27FC236}">
                <a16:creationId xmlns:a16="http://schemas.microsoft.com/office/drawing/2014/main" id="{8CF1AD8A-5881-4692-8D0D-F220CC68C6FA}"/>
              </a:ext>
            </a:extLst>
          </p:cNvPr>
          <p:cNvGraphicFramePr/>
          <p:nvPr>
            <p:extLst>
              <p:ext uri="{D42A27DB-BD31-4B8C-83A1-F6EECF244321}">
                <p14:modId xmlns:p14="http://schemas.microsoft.com/office/powerpoint/2010/main" val="119529830"/>
              </p:ext>
            </p:extLst>
          </p:nvPr>
        </p:nvGraphicFramePr>
        <p:xfrm>
          <a:off x="5227204" y="1708726"/>
          <a:ext cx="2985433" cy="4105473"/>
        </p:xfrm>
        <a:graphic>
          <a:graphicData uri="http://schemas.openxmlformats.org/drawingml/2006/chart">
            <c:chart xmlns:c="http://schemas.openxmlformats.org/drawingml/2006/chart" xmlns:r="http://schemas.openxmlformats.org/officeDocument/2006/relationships" r:id="rId6"/>
          </a:graphicData>
        </a:graphic>
      </p:graphicFrame>
      <p:sp>
        <p:nvSpPr>
          <p:cNvPr id="25" name="Rectangle: Rounded Corners 24">
            <a:extLst>
              <a:ext uri="{FF2B5EF4-FFF2-40B4-BE49-F238E27FC236}">
                <a16:creationId xmlns:a16="http://schemas.microsoft.com/office/drawing/2014/main" id="{5B3A698F-A31D-478A-80DC-6D4671D84AAA}"/>
              </a:ext>
            </a:extLst>
          </p:cNvPr>
          <p:cNvSpPr/>
          <p:nvPr/>
        </p:nvSpPr>
        <p:spPr>
          <a:xfrm>
            <a:off x="5730296" y="5599579"/>
            <a:ext cx="2222500"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 of Hotels</a:t>
            </a:r>
            <a:endParaRPr lang="en-US" sz="3200">
              <a:solidFill>
                <a:schemeClr val="tx1"/>
              </a:solidFill>
            </a:endParaRPr>
          </a:p>
        </p:txBody>
      </p:sp>
      <p:sp>
        <p:nvSpPr>
          <p:cNvPr id="26" name="Rectangle: Rounded Corners 25">
            <a:extLst>
              <a:ext uri="{FF2B5EF4-FFF2-40B4-BE49-F238E27FC236}">
                <a16:creationId xmlns:a16="http://schemas.microsoft.com/office/drawing/2014/main" id="{8361565A-7FAC-49F7-8AF7-862D80107A94}"/>
              </a:ext>
            </a:extLst>
          </p:cNvPr>
          <p:cNvSpPr/>
          <p:nvPr/>
        </p:nvSpPr>
        <p:spPr>
          <a:xfrm>
            <a:off x="3648655" y="1184414"/>
            <a:ext cx="4304141"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Hotels with the following Features</a:t>
            </a:r>
            <a:endParaRPr lang="en-US" sz="4800" b="1">
              <a:solidFill>
                <a:schemeClr val="tx1"/>
              </a:solidFill>
            </a:endParaRPr>
          </a:p>
        </p:txBody>
      </p:sp>
      <p:sp>
        <p:nvSpPr>
          <p:cNvPr id="27" name="Rectangle: Rounded Corners 26">
            <a:extLst>
              <a:ext uri="{FF2B5EF4-FFF2-40B4-BE49-F238E27FC236}">
                <a16:creationId xmlns:a16="http://schemas.microsoft.com/office/drawing/2014/main" id="{1EA053BB-AC0F-46C6-9354-ED271D57B07D}"/>
              </a:ext>
            </a:extLst>
          </p:cNvPr>
          <p:cNvSpPr/>
          <p:nvPr/>
        </p:nvSpPr>
        <p:spPr>
          <a:xfrm>
            <a:off x="3106161" y="2264435"/>
            <a:ext cx="2222500"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Hotels having COVID safety section</a:t>
            </a:r>
            <a:endParaRPr lang="en-US" sz="3200">
              <a:solidFill>
                <a:schemeClr val="tx1"/>
              </a:solidFill>
            </a:endParaRPr>
          </a:p>
        </p:txBody>
      </p:sp>
      <p:sp>
        <p:nvSpPr>
          <p:cNvPr id="28" name="Rectangle: Rounded Corners 27">
            <a:extLst>
              <a:ext uri="{FF2B5EF4-FFF2-40B4-BE49-F238E27FC236}">
                <a16:creationId xmlns:a16="http://schemas.microsoft.com/office/drawing/2014/main" id="{BCE031ED-9CE9-4470-8247-1C298C8F0820}"/>
              </a:ext>
            </a:extLst>
          </p:cNvPr>
          <p:cNvSpPr/>
          <p:nvPr/>
        </p:nvSpPr>
        <p:spPr>
          <a:xfrm>
            <a:off x="3388807" y="3536176"/>
            <a:ext cx="1939854"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Hotels having their own website</a:t>
            </a:r>
            <a:endParaRPr lang="en-US" sz="3200">
              <a:solidFill>
                <a:schemeClr val="tx1"/>
              </a:solidFill>
            </a:endParaRPr>
          </a:p>
        </p:txBody>
      </p:sp>
      <p:sp>
        <p:nvSpPr>
          <p:cNvPr id="30" name="Rectangle: Rounded Corners 29">
            <a:extLst>
              <a:ext uri="{FF2B5EF4-FFF2-40B4-BE49-F238E27FC236}">
                <a16:creationId xmlns:a16="http://schemas.microsoft.com/office/drawing/2014/main" id="{C52669CC-5739-4FEC-851F-79EC2A6A65DB}"/>
              </a:ext>
            </a:extLst>
          </p:cNvPr>
          <p:cNvSpPr/>
          <p:nvPr/>
        </p:nvSpPr>
        <p:spPr>
          <a:xfrm>
            <a:off x="3388807" y="4807917"/>
            <a:ext cx="1939854"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Hotels running offers</a:t>
            </a:r>
            <a:endParaRPr lang="en-US" sz="3200">
              <a:solidFill>
                <a:schemeClr val="tx1"/>
              </a:solidFill>
            </a:endParaRPr>
          </a:p>
        </p:txBody>
      </p:sp>
      <p:pic>
        <p:nvPicPr>
          <p:cNvPr id="32" name="Picture 31" descr="Icon&#10;&#10;Description automatically generated">
            <a:extLst>
              <a:ext uri="{FF2B5EF4-FFF2-40B4-BE49-F238E27FC236}">
                <a16:creationId xmlns:a16="http://schemas.microsoft.com/office/drawing/2014/main" id="{DB1894AE-6EA9-4384-9685-8C1C735A6E69}"/>
              </a:ext>
            </a:extLst>
          </p:cNvPr>
          <p:cNvPicPr>
            <a:picLocks noChangeAspect="1"/>
          </p:cNvPicPr>
          <p:nvPr/>
        </p:nvPicPr>
        <p:blipFill>
          <a:blip r:embed="rId7"/>
          <a:stretch>
            <a:fillRect/>
          </a:stretch>
        </p:blipFill>
        <p:spPr>
          <a:xfrm>
            <a:off x="8539309" y="1568506"/>
            <a:ext cx="822960" cy="822960"/>
          </a:xfrm>
          <a:prstGeom prst="rect">
            <a:avLst/>
          </a:prstGeom>
        </p:spPr>
      </p:pic>
      <p:sp>
        <p:nvSpPr>
          <p:cNvPr id="33" name="Rectangle: Rounded Corners 32">
            <a:extLst>
              <a:ext uri="{FF2B5EF4-FFF2-40B4-BE49-F238E27FC236}">
                <a16:creationId xmlns:a16="http://schemas.microsoft.com/office/drawing/2014/main" id="{FAB3276A-B1DF-4EC0-973A-68195E158811}"/>
              </a:ext>
            </a:extLst>
          </p:cNvPr>
          <p:cNvSpPr/>
          <p:nvPr/>
        </p:nvSpPr>
        <p:spPr>
          <a:xfrm>
            <a:off x="9747078" y="1618189"/>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$210.75</a:t>
            </a:r>
          </a:p>
          <a:p>
            <a:pPr algn="ctr"/>
            <a:r>
              <a:rPr lang="en-US" sz="1200">
                <a:solidFill>
                  <a:schemeClr val="tx1"/>
                </a:solidFill>
              </a:rPr>
              <a:t>Average price of Hotels</a:t>
            </a:r>
            <a:endParaRPr lang="en-US" sz="3200">
              <a:solidFill>
                <a:schemeClr val="tx1"/>
              </a:solidFill>
            </a:endParaRPr>
          </a:p>
        </p:txBody>
      </p:sp>
      <p:sp>
        <p:nvSpPr>
          <p:cNvPr id="36" name="Rectangle: Rounded Corners 35">
            <a:extLst>
              <a:ext uri="{FF2B5EF4-FFF2-40B4-BE49-F238E27FC236}">
                <a16:creationId xmlns:a16="http://schemas.microsoft.com/office/drawing/2014/main" id="{5D765907-6D14-4579-8073-C1C62BA34DA4}"/>
              </a:ext>
            </a:extLst>
          </p:cNvPr>
          <p:cNvSpPr/>
          <p:nvPr/>
        </p:nvSpPr>
        <p:spPr>
          <a:xfrm>
            <a:off x="9747078" y="3258305"/>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73</a:t>
            </a:r>
          </a:p>
          <a:p>
            <a:pPr algn="ctr"/>
            <a:r>
              <a:rPr lang="en-US" sz="1200">
                <a:solidFill>
                  <a:schemeClr val="tx1"/>
                </a:solidFill>
              </a:rPr>
              <a:t>Average Walking Score^</a:t>
            </a:r>
            <a:endParaRPr lang="en-US" sz="3200">
              <a:solidFill>
                <a:schemeClr val="tx1"/>
              </a:solidFill>
            </a:endParaRPr>
          </a:p>
        </p:txBody>
      </p:sp>
      <p:pic>
        <p:nvPicPr>
          <p:cNvPr id="22" name="Picture 21" descr="Icon&#10;&#10;Description automatically generated">
            <a:extLst>
              <a:ext uri="{FF2B5EF4-FFF2-40B4-BE49-F238E27FC236}">
                <a16:creationId xmlns:a16="http://schemas.microsoft.com/office/drawing/2014/main" id="{FB70F764-ED9A-43F2-8419-31165CD2CF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9309" y="3208622"/>
            <a:ext cx="822960" cy="822960"/>
          </a:xfrm>
          <a:prstGeom prst="rect">
            <a:avLst/>
          </a:prstGeom>
        </p:spPr>
      </p:pic>
      <p:sp>
        <p:nvSpPr>
          <p:cNvPr id="40" name="Rectangle: Rounded Corners 39">
            <a:extLst>
              <a:ext uri="{FF2B5EF4-FFF2-40B4-BE49-F238E27FC236}">
                <a16:creationId xmlns:a16="http://schemas.microsoft.com/office/drawing/2014/main" id="{1386EB09-16B1-4B86-8C13-9A9D029CFF9D}"/>
              </a:ext>
            </a:extLst>
          </p:cNvPr>
          <p:cNvSpPr/>
          <p:nvPr/>
        </p:nvSpPr>
        <p:spPr>
          <a:xfrm>
            <a:off x="51927" y="6321041"/>
            <a:ext cx="8055125"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 Walk Score is dependent on the # of nearby places like restaurants, attractions that are surrounding the hotel</a:t>
            </a:r>
            <a:endParaRPr lang="en-US" sz="3200">
              <a:solidFill>
                <a:schemeClr val="tx1"/>
              </a:solidFill>
            </a:endParaRPr>
          </a:p>
        </p:txBody>
      </p:sp>
      <p:pic>
        <p:nvPicPr>
          <p:cNvPr id="24" name="Picture 23" descr="Icon&#10;&#10;Description automatically generated">
            <a:extLst>
              <a:ext uri="{FF2B5EF4-FFF2-40B4-BE49-F238E27FC236}">
                <a16:creationId xmlns:a16="http://schemas.microsoft.com/office/drawing/2014/main" id="{C1E10D5C-FA4C-4F4C-8297-6A2FDACADE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9309" y="4847300"/>
            <a:ext cx="822960" cy="822960"/>
          </a:xfrm>
          <a:prstGeom prst="rect">
            <a:avLst/>
          </a:prstGeom>
        </p:spPr>
      </p:pic>
      <p:sp>
        <p:nvSpPr>
          <p:cNvPr id="42" name="Rectangle: Rounded Corners 41">
            <a:extLst>
              <a:ext uri="{FF2B5EF4-FFF2-40B4-BE49-F238E27FC236}">
                <a16:creationId xmlns:a16="http://schemas.microsoft.com/office/drawing/2014/main" id="{941C0661-C22B-4A01-B517-20DCEE8F11C2}"/>
              </a:ext>
            </a:extLst>
          </p:cNvPr>
          <p:cNvSpPr/>
          <p:nvPr/>
        </p:nvSpPr>
        <p:spPr>
          <a:xfrm>
            <a:off x="9608817" y="4896983"/>
            <a:ext cx="2499023"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262</a:t>
            </a:r>
          </a:p>
          <a:p>
            <a:pPr algn="ctr"/>
            <a:r>
              <a:rPr lang="en-US" sz="1200">
                <a:solidFill>
                  <a:schemeClr val="tx1"/>
                </a:solidFill>
              </a:rPr>
              <a:t>Average # of pictures for each hotel</a:t>
            </a:r>
            <a:endParaRPr lang="en-US" sz="3200">
              <a:solidFill>
                <a:schemeClr val="tx1"/>
              </a:solidFill>
            </a:endParaRPr>
          </a:p>
        </p:txBody>
      </p:sp>
    </p:spTree>
    <p:extLst>
      <p:ext uri="{BB962C8B-B14F-4D97-AF65-F5344CB8AC3E}">
        <p14:creationId xmlns:p14="http://schemas.microsoft.com/office/powerpoint/2010/main" val="627520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211B3677-BD73-4AD6-8A34-E2AA88EC40E9}"/>
              </a:ext>
            </a:extLst>
          </p:cNvPr>
          <p:cNvGraphicFramePr/>
          <p:nvPr>
            <p:extLst>
              <p:ext uri="{D42A27DB-BD31-4B8C-83A1-F6EECF244321}">
                <p14:modId xmlns:p14="http://schemas.microsoft.com/office/powerpoint/2010/main" val="3656340510"/>
              </p:ext>
            </p:extLst>
          </p:nvPr>
        </p:nvGraphicFramePr>
        <p:xfrm>
          <a:off x="8746802" y="1936094"/>
          <a:ext cx="2878332" cy="43849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CA9C8F04-9B76-40C1-81D6-6E8D84CDFD72}"/>
              </a:ext>
            </a:extLst>
          </p:cNvPr>
          <p:cNvGraphicFramePr/>
          <p:nvPr>
            <p:extLst>
              <p:ext uri="{D42A27DB-BD31-4B8C-83A1-F6EECF244321}">
                <p14:modId xmlns:p14="http://schemas.microsoft.com/office/powerpoint/2010/main" val="3554388508"/>
              </p:ext>
            </p:extLst>
          </p:nvPr>
        </p:nvGraphicFramePr>
        <p:xfrm>
          <a:off x="3388807" y="1706252"/>
          <a:ext cx="4857245" cy="4782487"/>
        </p:xfrm>
        <a:graphic>
          <a:graphicData uri="http://schemas.openxmlformats.org/drawingml/2006/chart">
            <c:chart xmlns:c="http://schemas.openxmlformats.org/drawingml/2006/chart" xmlns:r="http://schemas.openxmlformats.org/officeDocument/2006/relationships" r:id="rId4"/>
          </a:graphicData>
        </a:graphic>
      </p:graphicFrame>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Review Profile</a:t>
            </a:r>
          </a:p>
        </p:txBody>
      </p:sp>
      <p:cxnSp>
        <p:nvCxnSpPr>
          <p:cNvPr id="5" name="Straight Connector 4">
            <a:extLst>
              <a:ext uri="{FF2B5EF4-FFF2-40B4-BE49-F238E27FC236}">
                <a16:creationId xmlns:a16="http://schemas.microsoft.com/office/drawing/2014/main" id="{FF0281FF-213F-4638-BA19-0976A9FCB04A}"/>
              </a:ext>
            </a:extLst>
          </p:cNvPr>
          <p:cNvCxnSpPr>
            <a:cxnSpLocks/>
          </p:cNvCxnSpPr>
          <p:nvPr/>
        </p:nvCxnSpPr>
        <p:spPr>
          <a:xfrm>
            <a:off x="3355398" y="1139009"/>
            <a:ext cx="0" cy="52384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2C39AB3-CFDD-4FD0-945E-9CFE3AF3B0C5}"/>
              </a:ext>
            </a:extLst>
          </p:cNvPr>
          <p:cNvGrpSpPr/>
          <p:nvPr/>
        </p:nvGrpSpPr>
        <p:grpSpPr>
          <a:xfrm>
            <a:off x="276530" y="1569944"/>
            <a:ext cx="3045460" cy="822960"/>
            <a:chOff x="276530" y="1440637"/>
            <a:chExt cx="3045460" cy="822960"/>
          </a:xfrm>
        </p:grpSpPr>
        <p:pic>
          <p:nvPicPr>
            <p:cNvPr id="3" name="Picture 2" descr="Icon&#10;&#10;Description automatically generated">
              <a:extLst>
                <a:ext uri="{FF2B5EF4-FFF2-40B4-BE49-F238E27FC236}">
                  <a16:creationId xmlns:a16="http://schemas.microsoft.com/office/drawing/2014/main" id="{263DBB3A-3A9E-4558-95CD-011551AA13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530" y="1440637"/>
              <a:ext cx="822960" cy="822960"/>
            </a:xfrm>
            <a:prstGeom prst="rect">
              <a:avLst/>
            </a:prstGeom>
          </p:spPr>
        </p:pic>
        <p:sp>
          <p:nvSpPr>
            <p:cNvPr id="12" name="Rectangle: Rounded Corners 11">
              <a:extLst>
                <a:ext uri="{FF2B5EF4-FFF2-40B4-BE49-F238E27FC236}">
                  <a16:creationId xmlns:a16="http://schemas.microsoft.com/office/drawing/2014/main" id="{5196D209-14B9-4414-834F-1A7AB2401CB8}"/>
                </a:ext>
              </a:extLst>
            </p:cNvPr>
            <p:cNvSpPr/>
            <p:nvPr/>
          </p:nvSpPr>
          <p:spPr>
            <a:xfrm>
              <a:off x="1099490" y="1490320"/>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10</a:t>
              </a:r>
            </a:p>
            <a:p>
              <a:pPr algn="ctr"/>
              <a:r>
                <a:rPr lang="en-US" sz="1200">
                  <a:solidFill>
                    <a:schemeClr val="tx1"/>
                  </a:solidFill>
                </a:rPr>
                <a:t>Reviews for top 10 Hotels</a:t>
              </a:r>
              <a:endParaRPr lang="en-US" sz="3200">
                <a:solidFill>
                  <a:schemeClr val="tx1"/>
                </a:solidFill>
              </a:endParaRPr>
            </a:p>
          </p:txBody>
        </p:sp>
      </p:grpSp>
      <p:grpSp>
        <p:nvGrpSpPr>
          <p:cNvPr id="8" name="Group 7">
            <a:extLst>
              <a:ext uri="{FF2B5EF4-FFF2-40B4-BE49-F238E27FC236}">
                <a16:creationId xmlns:a16="http://schemas.microsoft.com/office/drawing/2014/main" id="{B5EC8DB7-29A5-4EC8-90AC-45299711743B}"/>
              </a:ext>
            </a:extLst>
          </p:cNvPr>
          <p:cNvGrpSpPr/>
          <p:nvPr/>
        </p:nvGrpSpPr>
        <p:grpSpPr>
          <a:xfrm>
            <a:off x="276530" y="3208622"/>
            <a:ext cx="3045460" cy="822960"/>
            <a:chOff x="276530" y="3004791"/>
            <a:chExt cx="3045460" cy="822960"/>
          </a:xfrm>
        </p:grpSpPr>
        <p:pic>
          <p:nvPicPr>
            <p:cNvPr id="13" name="Picture 12" descr="A picture containing icon&#10;&#10;Description automatically generated">
              <a:extLst>
                <a:ext uri="{FF2B5EF4-FFF2-40B4-BE49-F238E27FC236}">
                  <a16:creationId xmlns:a16="http://schemas.microsoft.com/office/drawing/2014/main" id="{8BA78706-F850-46F6-97FD-093993F7DD36}"/>
                </a:ext>
              </a:extLst>
            </p:cNvPr>
            <p:cNvPicPr>
              <a:picLocks noChangeAspect="1"/>
            </p:cNvPicPr>
            <p:nvPr/>
          </p:nvPicPr>
          <p:blipFill>
            <a:blip r:embed="rId6"/>
            <a:stretch>
              <a:fillRect/>
            </a:stretch>
          </p:blipFill>
          <p:spPr>
            <a:xfrm>
              <a:off x="276530" y="3004791"/>
              <a:ext cx="822960" cy="822960"/>
            </a:xfrm>
            <a:prstGeom prst="rect">
              <a:avLst/>
            </a:prstGeom>
          </p:spPr>
        </p:pic>
        <p:sp>
          <p:nvSpPr>
            <p:cNvPr id="14" name="Rectangle: Rounded Corners 13">
              <a:extLst>
                <a:ext uri="{FF2B5EF4-FFF2-40B4-BE49-F238E27FC236}">
                  <a16:creationId xmlns:a16="http://schemas.microsoft.com/office/drawing/2014/main" id="{897DDE62-EFBE-4AFD-A2B5-49F6799E9ACF}"/>
                </a:ext>
              </a:extLst>
            </p:cNvPr>
            <p:cNvSpPr/>
            <p:nvPr/>
          </p:nvSpPr>
          <p:spPr>
            <a:xfrm>
              <a:off x="1099490" y="3054474"/>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4.48</a:t>
              </a:r>
            </a:p>
            <a:p>
              <a:pPr algn="ctr"/>
              <a:r>
                <a:rPr lang="en-US" sz="1200">
                  <a:solidFill>
                    <a:schemeClr val="tx1"/>
                  </a:solidFill>
                </a:rPr>
                <a:t>Average Rating of Reviewers</a:t>
              </a:r>
              <a:endParaRPr lang="en-US" sz="3200">
                <a:solidFill>
                  <a:schemeClr val="tx1"/>
                </a:solidFill>
              </a:endParaRPr>
            </a:p>
          </p:txBody>
        </p:sp>
      </p:grpSp>
      <p:grpSp>
        <p:nvGrpSpPr>
          <p:cNvPr id="7" name="Group 6">
            <a:extLst>
              <a:ext uri="{FF2B5EF4-FFF2-40B4-BE49-F238E27FC236}">
                <a16:creationId xmlns:a16="http://schemas.microsoft.com/office/drawing/2014/main" id="{22410524-E7C7-4BBB-A39E-B9C5CBFE9360}"/>
              </a:ext>
            </a:extLst>
          </p:cNvPr>
          <p:cNvGrpSpPr/>
          <p:nvPr/>
        </p:nvGrpSpPr>
        <p:grpSpPr>
          <a:xfrm>
            <a:off x="276530" y="4847300"/>
            <a:ext cx="3045460" cy="822960"/>
            <a:chOff x="276530" y="4717993"/>
            <a:chExt cx="3045460" cy="822960"/>
          </a:xfrm>
        </p:grpSpPr>
        <p:sp>
          <p:nvSpPr>
            <p:cNvPr id="16" name="Rectangle: Rounded Corners 15">
              <a:extLst>
                <a:ext uri="{FF2B5EF4-FFF2-40B4-BE49-F238E27FC236}">
                  <a16:creationId xmlns:a16="http://schemas.microsoft.com/office/drawing/2014/main" id="{E5DC8DBA-1FAC-4712-AD62-D33718876129}"/>
                </a:ext>
              </a:extLst>
            </p:cNvPr>
            <p:cNvSpPr/>
            <p:nvPr/>
          </p:nvSpPr>
          <p:spPr>
            <a:xfrm>
              <a:off x="1099490" y="4767676"/>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24905</a:t>
              </a:r>
            </a:p>
            <a:p>
              <a:pPr algn="ctr"/>
              <a:r>
                <a:rPr lang="en-US" sz="1200">
                  <a:solidFill>
                    <a:schemeClr val="tx1"/>
                  </a:solidFill>
                </a:rPr>
                <a:t>Total # of Reviews</a:t>
              </a:r>
              <a:endParaRPr lang="en-US" sz="3200">
                <a:solidFill>
                  <a:schemeClr val="tx1"/>
                </a:solidFill>
              </a:endParaRPr>
            </a:p>
          </p:txBody>
        </p:sp>
        <p:pic>
          <p:nvPicPr>
            <p:cNvPr id="17" name="Picture 16" descr="Icon&#10;&#10;Description automatically generated">
              <a:extLst>
                <a:ext uri="{FF2B5EF4-FFF2-40B4-BE49-F238E27FC236}">
                  <a16:creationId xmlns:a16="http://schemas.microsoft.com/office/drawing/2014/main" id="{6C17A8B1-47EE-4676-9B1E-F4D1A5E8590E}"/>
                </a:ext>
              </a:extLst>
            </p:cNvPr>
            <p:cNvPicPr>
              <a:picLocks noChangeAspect="1"/>
            </p:cNvPicPr>
            <p:nvPr/>
          </p:nvPicPr>
          <p:blipFill>
            <a:blip r:embed="rId7"/>
            <a:stretch>
              <a:fillRect/>
            </a:stretch>
          </p:blipFill>
          <p:spPr>
            <a:xfrm>
              <a:off x="276530" y="4717993"/>
              <a:ext cx="822960" cy="822960"/>
            </a:xfrm>
            <a:prstGeom prst="rect">
              <a:avLst/>
            </a:prstGeom>
          </p:spPr>
        </p:pic>
      </p:grpSp>
      <p:cxnSp>
        <p:nvCxnSpPr>
          <p:cNvPr id="21" name="Straight Connector 20">
            <a:extLst>
              <a:ext uri="{FF2B5EF4-FFF2-40B4-BE49-F238E27FC236}">
                <a16:creationId xmlns:a16="http://schemas.microsoft.com/office/drawing/2014/main" id="{369C9D6E-FF2D-4B46-809D-F3254ACEE49D}"/>
              </a:ext>
            </a:extLst>
          </p:cNvPr>
          <p:cNvCxnSpPr>
            <a:cxnSpLocks/>
          </p:cNvCxnSpPr>
          <p:nvPr/>
        </p:nvCxnSpPr>
        <p:spPr>
          <a:xfrm>
            <a:off x="8246052" y="1139009"/>
            <a:ext cx="0" cy="52384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5B3A698F-A31D-478A-80DC-6D4671D84AAA}"/>
              </a:ext>
            </a:extLst>
          </p:cNvPr>
          <p:cNvSpPr/>
          <p:nvPr/>
        </p:nvSpPr>
        <p:spPr>
          <a:xfrm rot="16200000">
            <a:off x="2959518" y="3882876"/>
            <a:ext cx="2222500"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 of Reviews</a:t>
            </a:r>
            <a:endParaRPr lang="en-US" sz="3200">
              <a:solidFill>
                <a:schemeClr val="tx1"/>
              </a:solidFill>
            </a:endParaRPr>
          </a:p>
        </p:txBody>
      </p:sp>
      <p:sp>
        <p:nvSpPr>
          <p:cNvPr id="26" name="Rectangle: Rounded Corners 25">
            <a:extLst>
              <a:ext uri="{FF2B5EF4-FFF2-40B4-BE49-F238E27FC236}">
                <a16:creationId xmlns:a16="http://schemas.microsoft.com/office/drawing/2014/main" id="{8361565A-7FAC-49F7-8AF7-862D80107A94}"/>
              </a:ext>
            </a:extLst>
          </p:cNvPr>
          <p:cNvSpPr/>
          <p:nvPr/>
        </p:nvSpPr>
        <p:spPr>
          <a:xfrm>
            <a:off x="8289130" y="1184414"/>
            <a:ext cx="3902870"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Reviews from California</a:t>
            </a:r>
            <a:endParaRPr lang="en-US" sz="4800" b="1">
              <a:solidFill>
                <a:schemeClr val="tx1"/>
              </a:solidFill>
            </a:endParaRPr>
          </a:p>
        </p:txBody>
      </p:sp>
      <p:sp>
        <p:nvSpPr>
          <p:cNvPr id="34" name="Rectangle: Rounded Corners 33">
            <a:extLst>
              <a:ext uri="{FF2B5EF4-FFF2-40B4-BE49-F238E27FC236}">
                <a16:creationId xmlns:a16="http://schemas.microsoft.com/office/drawing/2014/main" id="{C097DF3D-4A99-47DD-BB1A-FA052906084F}"/>
              </a:ext>
            </a:extLst>
          </p:cNvPr>
          <p:cNvSpPr/>
          <p:nvPr/>
        </p:nvSpPr>
        <p:spPr>
          <a:xfrm>
            <a:off x="3815881" y="1184414"/>
            <a:ext cx="3902870"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Trip Type of Reviewers</a:t>
            </a:r>
            <a:endParaRPr lang="en-US" sz="4800" b="1">
              <a:solidFill>
                <a:schemeClr val="tx1"/>
              </a:solidFill>
            </a:endParaRPr>
          </a:p>
        </p:txBody>
      </p:sp>
      <p:sp>
        <p:nvSpPr>
          <p:cNvPr id="19" name="Rectangle: Rounded Corners 18">
            <a:extLst>
              <a:ext uri="{FF2B5EF4-FFF2-40B4-BE49-F238E27FC236}">
                <a16:creationId xmlns:a16="http://schemas.microsoft.com/office/drawing/2014/main" id="{276CC690-A162-4A37-946F-620B296787DC}"/>
              </a:ext>
            </a:extLst>
          </p:cNvPr>
          <p:cNvSpPr/>
          <p:nvPr/>
        </p:nvSpPr>
        <p:spPr>
          <a:xfrm>
            <a:off x="9074718" y="3432868"/>
            <a:ext cx="2222500" cy="429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 of Reviews</a:t>
            </a:r>
            <a:endParaRPr lang="en-US" sz="3200">
              <a:solidFill>
                <a:schemeClr val="tx1"/>
              </a:solidFill>
            </a:endParaRPr>
          </a:p>
        </p:txBody>
      </p:sp>
    </p:spTree>
    <p:extLst>
      <p:ext uri="{BB962C8B-B14F-4D97-AF65-F5344CB8AC3E}">
        <p14:creationId xmlns:p14="http://schemas.microsoft.com/office/powerpoint/2010/main" val="1647276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11" name="Picture 10" descr="Shape&#10;&#10;Description automatically generated with low confidence">
            <a:extLst>
              <a:ext uri="{FF2B5EF4-FFF2-40B4-BE49-F238E27FC236}">
                <a16:creationId xmlns:a16="http://schemas.microsoft.com/office/drawing/2014/main" id="{55E37D65-13C3-42A0-8979-4014AE6FB8B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9357" y="1030223"/>
            <a:ext cx="914400" cy="9144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CAD36A6D-F8F9-4C7A-A525-69EE240F8073}"/>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927" y="2603552"/>
            <a:ext cx="914400" cy="914400"/>
          </a:xfrm>
          <a:prstGeom prst="rect">
            <a:avLst/>
          </a:prstGeom>
        </p:spPr>
      </p:pic>
      <p:sp>
        <p:nvSpPr>
          <p:cNvPr id="509" name="Google Shape;509;p44"/>
          <p:cNvSpPr txBox="1">
            <a:spLocks noGrp="1"/>
          </p:cNvSpPr>
          <p:nvPr>
            <p:ph type="title"/>
          </p:nvPr>
        </p:nvSpPr>
        <p:spPr>
          <a:xfrm>
            <a:off x="1206684" y="2816952"/>
            <a:ext cx="3632126" cy="487600"/>
          </a:xfrm>
          <a:prstGeom prst="rect">
            <a:avLst/>
          </a:prstGeom>
        </p:spPr>
        <p:txBody>
          <a:bodyPr spcFirstLastPara="1" vert="horz" wrap="square" lIns="121900" tIns="121900" rIns="121900" bIns="121900" rtlCol="0" anchor="ctr" anchorCtr="0">
            <a:noAutofit/>
          </a:bodyPr>
          <a:lstStyle/>
          <a:p>
            <a:r>
              <a:rPr lang="en-US">
                <a:solidFill>
                  <a:srgbClr val="3070AA"/>
                </a:solidFill>
              </a:rPr>
              <a:t>Executive Summary</a:t>
            </a:r>
          </a:p>
        </p:txBody>
      </p:sp>
      <p:sp>
        <p:nvSpPr>
          <p:cNvPr id="512" name="Google Shape;512;p44"/>
          <p:cNvSpPr txBox="1">
            <a:spLocks noGrp="1"/>
          </p:cNvSpPr>
          <p:nvPr>
            <p:ph type="title" idx="4"/>
          </p:nvPr>
        </p:nvSpPr>
        <p:spPr>
          <a:xfrm>
            <a:off x="1206684" y="4390281"/>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Case Analysis</a:t>
            </a:r>
            <a:endParaRPr>
              <a:solidFill>
                <a:schemeClr val="bg1">
                  <a:lumMod val="50000"/>
                </a:schemeClr>
              </a:solidFill>
            </a:endParaRPr>
          </a:p>
        </p:txBody>
      </p:sp>
      <p:sp>
        <p:nvSpPr>
          <p:cNvPr id="518" name="Google Shape;518;p44"/>
          <p:cNvSpPr txBox="1">
            <a:spLocks noGrp="1"/>
          </p:cNvSpPr>
          <p:nvPr>
            <p:ph type="title" idx="13"/>
          </p:nvPr>
        </p:nvSpPr>
        <p:spPr>
          <a:xfrm>
            <a:off x="1206684" y="5876929"/>
            <a:ext cx="5448116" cy="660961"/>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Recommendations and Limitations</a:t>
            </a:r>
            <a:endParaRPr>
              <a:solidFill>
                <a:schemeClr val="bg1">
                  <a:lumMod val="50000"/>
                </a:schemeClr>
              </a:solidFill>
            </a:endParaRPr>
          </a:p>
        </p:txBody>
      </p:sp>
      <p:pic>
        <p:nvPicPr>
          <p:cNvPr id="15" name="Picture 14" descr="Shape&#10;&#10;Description automatically generated with low confidence">
            <a:extLst>
              <a:ext uri="{FF2B5EF4-FFF2-40B4-BE49-F238E27FC236}">
                <a16:creationId xmlns:a16="http://schemas.microsoft.com/office/drawing/2014/main" id="{9A315BD8-1EAB-45BA-B740-6BBC3D6D31A9}"/>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9357" y="5750209"/>
            <a:ext cx="914400" cy="91440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Agenda</a:t>
            </a:r>
          </a:p>
        </p:txBody>
      </p:sp>
      <p:pic>
        <p:nvPicPr>
          <p:cNvPr id="21" name="Picture 20" descr="Shape&#10;&#10;Description automatically generated with low confidence">
            <a:extLst>
              <a:ext uri="{FF2B5EF4-FFF2-40B4-BE49-F238E27FC236}">
                <a16:creationId xmlns:a16="http://schemas.microsoft.com/office/drawing/2014/main" id="{B88A1E0E-8DF2-4F35-A70B-B58FDF04D902}"/>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0497" y="4176881"/>
            <a:ext cx="914400" cy="914400"/>
          </a:xfrm>
          <a:prstGeom prst="rect">
            <a:avLst/>
          </a:prstGeom>
        </p:spPr>
      </p:pic>
      <p:sp>
        <p:nvSpPr>
          <p:cNvPr id="24" name="Google Shape;509;p44">
            <a:extLst>
              <a:ext uri="{FF2B5EF4-FFF2-40B4-BE49-F238E27FC236}">
                <a16:creationId xmlns:a16="http://schemas.microsoft.com/office/drawing/2014/main" id="{B8E63D3F-5DDE-4792-A986-29AA65498829}"/>
              </a:ext>
            </a:extLst>
          </p:cNvPr>
          <p:cNvSpPr txBox="1">
            <a:spLocks/>
          </p:cNvSpPr>
          <p:nvPr/>
        </p:nvSpPr>
        <p:spPr>
          <a:xfrm>
            <a:off x="1206684" y="1243622"/>
            <a:ext cx="5814602" cy="4876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Clr>
                <a:schemeClr val="lt1"/>
              </a:buClr>
              <a:buSzPts val="1800"/>
              <a:buNone/>
              <a:defRPr sz="2667" b="1" kern="1200">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chemeClr val="bg1">
                    <a:lumMod val="50000"/>
                  </a:schemeClr>
                </a:solidFill>
              </a:rPr>
              <a:t>Introduction and Problem Statement</a:t>
            </a:r>
          </a:p>
        </p:txBody>
      </p:sp>
    </p:spTree>
    <p:extLst>
      <p:ext uri="{BB962C8B-B14F-4D97-AF65-F5344CB8AC3E}">
        <p14:creationId xmlns:p14="http://schemas.microsoft.com/office/powerpoint/2010/main" val="31577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Executive Summary</a:t>
            </a:r>
          </a:p>
        </p:txBody>
      </p:sp>
      <p:pic>
        <p:nvPicPr>
          <p:cNvPr id="29" name="Picture 28" descr="Icon&#10;&#10;Description automatically generated">
            <a:extLst>
              <a:ext uri="{FF2B5EF4-FFF2-40B4-BE49-F238E27FC236}">
                <a16:creationId xmlns:a16="http://schemas.microsoft.com/office/drawing/2014/main" id="{B14221EC-FEC7-474A-AA78-4F41D23CA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36" y="2084024"/>
            <a:ext cx="3566160" cy="3566160"/>
          </a:xfrm>
          <a:prstGeom prst="rect">
            <a:avLst/>
          </a:prstGeom>
        </p:spPr>
      </p:pic>
      <p:sp>
        <p:nvSpPr>
          <p:cNvPr id="41" name="Rectangle: Diagonal Corners Snipped 40">
            <a:extLst>
              <a:ext uri="{FF2B5EF4-FFF2-40B4-BE49-F238E27FC236}">
                <a16:creationId xmlns:a16="http://schemas.microsoft.com/office/drawing/2014/main" id="{6BE512B0-18D9-42D7-8463-F1A125001BA4}"/>
              </a:ext>
            </a:extLst>
          </p:cNvPr>
          <p:cNvSpPr/>
          <p:nvPr/>
        </p:nvSpPr>
        <p:spPr>
          <a:xfrm>
            <a:off x="4512258" y="1262289"/>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Blip>
                <a:blip r:embed="rId4">
                  <a:extLst>
                    <a:ext uri="{96DAC541-7B7A-43D3-8B79-37D633B846F1}">
                      <asvg:svgBlip xmlns:asvg="http://schemas.microsoft.com/office/drawing/2016/SVG/main" r:embed="rId5"/>
                    </a:ext>
                  </a:extLst>
                </a:blip>
              </a:buBlip>
            </a:pPr>
            <a:r>
              <a:rPr lang="en-US" b="1">
                <a:solidFill>
                  <a:schemeClr val="tx1"/>
                </a:solidFill>
              </a:rPr>
              <a:t>Overview – </a:t>
            </a:r>
            <a:r>
              <a:rPr lang="en-US">
                <a:solidFill>
                  <a:schemeClr val="tx1"/>
                </a:solidFill>
              </a:rPr>
              <a:t>Help new hotels and underperforming hotels to improve their ranking </a:t>
            </a:r>
          </a:p>
          <a:p>
            <a:pPr marL="285750" indent="-285750">
              <a:lnSpc>
                <a:spcPct val="150000"/>
              </a:lnSpc>
              <a:buBlip>
                <a:blip r:embed="rId4">
                  <a:extLst>
                    <a:ext uri="{96DAC541-7B7A-43D3-8B79-37D633B846F1}">
                      <asvg:svgBlip xmlns:asvg="http://schemas.microsoft.com/office/drawing/2016/SVG/main" r:embed="rId5"/>
                    </a:ext>
                  </a:extLst>
                </a:blip>
              </a:buBlip>
            </a:pPr>
            <a:r>
              <a:rPr lang="en-US" b="1">
                <a:solidFill>
                  <a:schemeClr val="tx1"/>
                </a:solidFill>
              </a:rPr>
              <a:t>Problem – </a:t>
            </a:r>
            <a:r>
              <a:rPr lang="en-US">
                <a:solidFill>
                  <a:schemeClr val="tx1"/>
                </a:solidFill>
              </a:rPr>
              <a:t>Impact of COVID, lack of proper information and improvement of customer perception</a:t>
            </a:r>
          </a:p>
          <a:p>
            <a:pPr marL="285750" indent="-285750">
              <a:lnSpc>
                <a:spcPct val="150000"/>
              </a:lnSpc>
              <a:buBlip>
                <a:blip r:embed="rId4">
                  <a:extLst>
                    <a:ext uri="{96DAC541-7B7A-43D3-8B79-37D633B846F1}">
                      <asvg:svgBlip xmlns:asvg="http://schemas.microsoft.com/office/drawing/2016/SVG/main" r:embed="rId5"/>
                    </a:ext>
                  </a:extLst>
                </a:blip>
              </a:buBlip>
            </a:pPr>
            <a:r>
              <a:rPr lang="en-US" b="1">
                <a:solidFill>
                  <a:schemeClr val="tx1"/>
                </a:solidFill>
              </a:rPr>
              <a:t>Recommendations – </a:t>
            </a:r>
          </a:p>
          <a:p>
            <a:pPr marL="742950" lvl="1" indent="-285750">
              <a:lnSpc>
                <a:spcPct val="150000"/>
              </a:lnSpc>
              <a:buBlip>
                <a:blip r:embed="rId4">
                  <a:extLst>
                    <a:ext uri="{96DAC541-7B7A-43D3-8B79-37D633B846F1}">
                      <asvg:svgBlip xmlns:asvg="http://schemas.microsoft.com/office/drawing/2016/SVG/main" r:embed="rId5"/>
                    </a:ext>
                  </a:extLst>
                </a:blip>
              </a:buBlip>
            </a:pPr>
            <a:r>
              <a:rPr lang="en-US" b="1">
                <a:solidFill>
                  <a:schemeClr val="tx1"/>
                </a:solidFill>
              </a:rPr>
              <a:t>Information - </a:t>
            </a:r>
            <a:r>
              <a:rPr lang="en-US">
                <a:solidFill>
                  <a:schemeClr val="tx1"/>
                </a:solidFill>
              </a:rPr>
              <a:t>Having COVID sections and proper descriptions as well as having non-smoking rooms in hotels</a:t>
            </a:r>
          </a:p>
          <a:p>
            <a:pPr marL="742950" lvl="1" indent="-285750">
              <a:lnSpc>
                <a:spcPct val="150000"/>
              </a:lnSpc>
              <a:buBlip>
                <a:blip r:embed="rId4">
                  <a:extLst>
                    <a:ext uri="{96DAC541-7B7A-43D3-8B79-37D633B846F1}">
                      <asvg:svgBlip xmlns:asvg="http://schemas.microsoft.com/office/drawing/2016/SVG/main" r:embed="rId5"/>
                    </a:ext>
                  </a:extLst>
                </a:blip>
              </a:buBlip>
            </a:pPr>
            <a:r>
              <a:rPr lang="en-US" b="1">
                <a:solidFill>
                  <a:schemeClr val="tx1"/>
                </a:solidFill>
              </a:rPr>
              <a:t>Location</a:t>
            </a:r>
            <a:r>
              <a:rPr lang="en-US">
                <a:solidFill>
                  <a:schemeClr val="tx1"/>
                </a:solidFill>
              </a:rPr>
              <a:t> of a hotel near restaurants rather than tourist attractions</a:t>
            </a:r>
          </a:p>
          <a:p>
            <a:pPr marL="742950" lvl="1" indent="-285750">
              <a:lnSpc>
                <a:spcPct val="150000"/>
              </a:lnSpc>
              <a:buBlip>
                <a:blip r:embed="rId4">
                  <a:extLst>
                    <a:ext uri="{96DAC541-7B7A-43D3-8B79-37D633B846F1}">
                      <asvg:svgBlip xmlns:asvg="http://schemas.microsoft.com/office/drawing/2016/SVG/main" r:embed="rId5"/>
                    </a:ext>
                  </a:extLst>
                </a:blip>
              </a:buBlip>
            </a:pPr>
            <a:r>
              <a:rPr lang="en-US" b="1">
                <a:solidFill>
                  <a:schemeClr val="tx1"/>
                </a:solidFill>
              </a:rPr>
              <a:t>People </a:t>
            </a:r>
            <a:r>
              <a:rPr lang="en-US">
                <a:solidFill>
                  <a:schemeClr val="tx1"/>
                </a:solidFill>
              </a:rPr>
              <a:t>- Focusing on travelers from other location, especially business travelers</a:t>
            </a:r>
          </a:p>
        </p:txBody>
      </p:sp>
    </p:spTree>
    <p:extLst>
      <p:ext uri="{BB962C8B-B14F-4D97-AF65-F5344CB8AC3E}">
        <p14:creationId xmlns:p14="http://schemas.microsoft.com/office/powerpoint/2010/main" val="2910754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1538</Words>
  <Application>Microsoft Macintosh PowerPoint</Application>
  <PresentationFormat>Widescreen</PresentationFormat>
  <Paragraphs>220</Paragraphs>
  <Slides>26</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Libre Baskerville</vt:lpstr>
      <vt:lpstr>Office Theme</vt:lpstr>
      <vt:lpstr>PowerPoint Presentation</vt:lpstr>
      <vt:lpstr>PowerPoint Presentation</vt:lpstr>
      <vt:lpstr>Executive Summary</vt:lpstr>
      <vt:lpstr>PowerPoint Presentation</vt:lpstr>
      <vt:lpstr>PowerPoint Presentation</vt:lpstr>
      <vt:lpstr>PowerPoint Presentation</vt:lpstr>
      <vt:lpstr>PowerPoint Presentation</vt:lpstr>
      <vt:lpstr>Executive Summary</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Sathiyamurthy, Surya</dc:creator>
  <cp:lastModifiedBy>Gupta, Aditya</cp:lastModifiedBy>
  <cp:revision>2</cp:revision>
  <dcterms:created xsi:type="dcterms:W3CDTF">2021-11-26T19:07:58Z</dcterms:created>
  <dcterms:modified xsi:type="dcterms:W3CDTF">2022-01-14T02:18:59Z</dcterms:modified>
</cp:coreProperties>
</file>